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18" r:id="rId2"/>
    <p:sldId id="345" r:id="rId3"/>
    <p:sldId id="346" r:id="rId4"/>
    <p:sldId id="347" r:id="rId5"/>
    <p:sldId id="349" r:id="rId6"/>
    <p:sldId id="348" r:id="rId7"/>
    <p:sldId id="337" r:id="rId8"/>
  </p:sldIdLst>
  <p:sldSz cx="12188825"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84398" autoAdjust="0"/>
  </p:normalViewPr>
  <p:slideViewPr>
    <p:cSldViewPr showGuides="1">
      <p:cViewPr varScale="1">
        <p:scale>
          <a:sx n="57" d="100"/>
          <a:sy n="57" d="100"/>
        </p:scale>
        <p:origin x="78" y="93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6725"/>
    </p:cViewPr>
  </p:outlineViewPr>
  <p:notesTextViewPr>
    <p:cViewPr>
      <p:scale>
        <a:sx n="1" d="1"/>
        <a:sy n="1" d="1"/>
      </p:scale>
      <p:origin x="0" y="0"/>
    </p:cViewPr>
  </p:notesTextViewPr>
  <p:notesViewPr>
    <p:cSldViewPr showGuides="1">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6/27/2022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6/27/2022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47A32A1-C899-4DDA-9B1D-93BB434920C2}" type="datetime1">
              <a:rPr lang="en-US" smtClean="0"/>
              <a:t>6/27/2022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6072CE3-7EB7-487A-B742-2D5709699C5C}" type="datetime1">
              <a:rPr lang="en-US" smtClean="0"/>
              <a:t>6/27/2022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9C99EE-9844-4965-A159-29A940B91697}" type="datetime1">
              <a:rPr lang="en-US" smtClean="0"/>
              <a:t>6/27/2022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323CADF-07D0-42B8-A444-1524A20B7A0A}" type="datetime1">
              <a:rPr lang="en-US" smtClean="0"/>
              <a:t>6/27/2022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FA5A7B4-41C5-4A87-A435-066C34CDDBE8}" type="datetime1">
              <a:rPr lang="en-US" smtClean="0"/>
              <a:t>6/27/2022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20BD8D-F234-43BD-A7B4-DCA8E78AB6FD}" type="datetime1">
              <a:rPr lang="en-US" smtClean="0"/>
              <a:t>6/27/2022</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65F36D21-5577-46C9-A46B-BD22E9040FA7}" type="datetime1">
              <a:rPr lang="en-US" smtClean="0"/>
              <a:t>6/27/2022</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20717568-CB11-4297-8492-2A45861CDBF4}" type="datetime1">
              <a:rPr lang="en-US" smtClean="0"/>
              <a:t>6/27/2022</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DE5D631-7A5F-4FE0-BC35-0DF20C3E78EC}" type="datetime1">
              <a:rPr lang="en-US" smtClean="0"/>
              <a:t>6/27/2022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DA06B3DF-DC75-4B95-8D9D-CD80BB522CE3}" type="datetime1">
              <a:rPr lang="en-US" smtClean="0"/>
              <a:t>6/27/2022</a:t>
            </a:fld>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acces.nysed.gov/vr/readers-aid-program-rap-glan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nysdsc.wildapricot.org/new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Donald.Mcmanus@nysed.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tmariotti@mvcc.edu" TargetMode="External"/><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Spring 2022 NYSDSC Conference</a:t>
            </a:r>
            <a:br>
              <a:rPr lang="en-US" dirty="0"/>
            </a:br>
            <a:br>
              <a:rPr lang="en-US" dirty="0"/>
            </a:br>
            <a:r>
              <a:rPr lang="en-US" dirty="0"/>
              <a:t>Reader’s Aid Funding</a:t>
            </a:r>
          </a:p>
        </p:txBody>
      </p:sp>
      <p:sp>
        <p:nvSpPr>
          <p:cNvPr id="3" name="Subtitle 2"/>
          <p:cNvSpPr>
            <a:spLocks noGrp="1"/>
          </p:cNvSpPr>
          <p:nvPr>
            <p:ph type="body" idx="1"/>
          </p:nvPr>
        </p:nvSpPr>
        <p:spPr>
          <a:xfrm>
            <a:off x="1522412" y="4876800"/>
            <a:ext cx="8839200" cy="1447800"/>
          </a:xfrm>
        </p:spPr>
        <p:txBody>
          <a:bodyPr>
            <a:normAutofit/>
          </a:bodyPr>
          <a:lstStyle/>
          <a:p>
            <a:r>
              <a:rPr lang="en-US" dirty="0"/>
              <a:t>Tamara Mariotti, Coordinator of the Office of Accessibility Resources (OAR),   Mohawk Valley Community College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449325" y="703859"/>
            <a:ext cx="3928533" cy="1419208"/>
          </a:xfrm>
          <a:prstGeom prst="rect">
            <a:avLst/>
          </a:prstGeom>
        </p:spPr>
      </p:pic>
      <p:sp>
        <p:nvSpPr>
          <p:cNvPr id="5" name="Slide Number Placeholder 4"/>
          <p:cNvSpPr>
            <a:spLocks noGrp="1"/>
          </p:cNvSpPr>
          <p:nvPr>
            <p:ph type="sldNum" sz="quarter" idx="12"/>
          </p:nvPr>
        </p:nvSpPr>
        <p:spPr/>
        <p:txBody>
          <a:bodyPr/>
          <a:lstStyle/>
          <a:p>
            <a:fld id="{2A013F82-EE5E-44EE-A61D-E31C6657F26F}" type="slidenum">
              <a:rPr lang="en-US" smtClean="0"/>
              <a:t>1</a:t>
            </a:fld>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hlinkClick r:id="rId2"/>
              </a:rPr>
              <a:t>Reader’s Aid Funds</a:t>
            </a:r>
            <a:endParaRPr lang="en-US" dirty="0"/>
          </a:p>
        </p:txBody>
      </p:sp>
      <p:sp>
        <p:nvSpPr>
          <p:cNvPr id="2" name="Content Placeholder 1"/>
          <p:cNvSpPr>
            <a:spLocks noGrp="1"/>
          </p:cNvSpPr>
          <p:nvPr>
            <p:ph idx="1"/>
          </p:nvPr>
        </p:nvSpPr>
        <p:spPr/>
        <p:txBody>
          <a:bodyPr/>
          <a:lstStyle/>
          <a:p>
            <a:r>
              <a:rPr lang="en-US" dirty="0"/>
              <a:t>The amended Reader’s Aid legislation (A06515A) became law on October 23, 2017. Reader’s aid amendments for expansion of it’s funding went into effect January 2018 up to $4000.00per student/ per year. </a:t>
            </a:r>
          </a:p>
          <a:p>
            <a:r>
              <a:rPr lang="en-US" dirty="0"/>
              <a:t>The language to expand the disability eligibility from legally blind or deaf, to include print disability has required additional work. NYSDSC has been working with NYSED to understand the numbers of Print disability.</a:t>
            </a:r>
          </a:p>
        </p:txBody>
      </p:sp>
      <p:sp>
        <p:nvSpPr>
          <p:cNvPr id="3" name="Slide Number Placeholder 2"/>
          <p:cNvSpPr>
            <a:spLocks noGrp="1"/>
          </p:cNvSpPr>
          <p:nvPr>
            <p:ph type="sldNum" sz="quarter" idx="12"/>
          </p:nvPr>
        </p:nvSpPr>
        <p:spPr/>
        <p:txBody>
          <a:bodyPr/>
          <a:lstStyle/>
          <a:p>
            <a:fld id="{2A013F82-EE5E-44EE-A61D-E31C6657F26F}" type="slidenum">
              <a:rPr lang="en-US" smtClean="0"/>
              <a:t>2</a:t>
            </a:fld>
            <a:endParaRPr lang="en-US" dirty="0"/>
          </a:p>
        </p:txBody>
      </p:sp>
    </p:spTree>
    <p:extLst>
      <p:ext uri="{BB962C8B-B14F-4D97-AF65-F5344CB8AC3E}">
        <p14:creationId xmlns:p14="http://schemas.microsoft.com/office/powerpoint/2010/main" val="29979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6882-1E1B-4E7B-9914-F9E84DBF5788}"/>
              </a:ext>
            </a:extLst>
          </p:cNvPr>
          <p:cNvSpPr>
            <a:spLocks noGrp="1"/>
          </p:cNvSpPr>
          <p:nvPr>
            <p:ph type="title"/>
          </p:nvPr>
        </p:nvSpPr>
        <p:spPr/>
        <p:txBody>
          <a:bodyPr/>
          <a:lstStyle/>
          <a:p>
            <a:r>
              <a:rPr lang="en-US" dirty="0"/>
              <a:t>What is the Readers Aid Program</a:t>
            </a:r>
          </a:p>
        </p:txBody>
      </p:sp>
      <p:sp>
        <p:nvSpPr>
          <p:cNvPr id="3" name="Content Placeholder 2">
            <a:extLst>
              <a:ext uri="{FF2B5EF4-FFF2-40B4-BE49-F238E27FC236}">
                <a16:creationId xmlns:a16="http://schemas.microsoft.com/office/drawing/2014/main" id="{4494F67B-A382-457B-A5E0-66F71C437933}"/>
              </a:ext>
            </a:extLst>
          </p:cNvPr>
          <p:cNvSpPr>
            <a:spLocks noGrp="1"/>
          </p:cNvSpPr>
          <p:nvPr>
            <p:ph idx="1"/>
          </p:nvPr>
        </p:nvSpPr>
        <p:spPr/>
        <p:txBody>
          <a:bodyPr/>
          <a:lstStyle/>
          <a:p>
            <a:r>
              <a:rPr lang="en-US" dirty="0"/>
              <a:t>The Readers Aid Program provides funding each academic year to participating institutions of Higher Education to help to meet the costs of note-taker, reader and/or interpreter services. Funding requests are coordinated and paid through the institution of Higher Education. </a:t>
            </a:r>
          </a:p>
          <a:p>
            <a:r>
              <a:rPr lang="en-US" dirty="0"/>
              <a:t>Assistive technology is covered for the eligible students (One time cost)</a:t>
            </a:r>
          </a:p>
          <a:p>
            <a:r>
              <a:rPr lang="en-US" dirty="0"/>
              <a:t>(Readers Aid Program funds cannot be used for tuition, maintenance fees, tutoring, guide services, or textbooks.)</a:t>
            </a:r>
          </a:p>
          <a:p>
            <a:r>
              <a:rPr lang="en-US" dirty="0"/>
              <a:t>Up to 4000.00 per year, 2000.00 per semester.</a:t>
            </a:r>
          </a:p>
        </p:txBody>
      </p:sp>
      <p:sp>
        <p:nvSpPr>
          <p:cNvPr id="4" name="Slide Number Placeholder 3">
            <a:extLst>
              <a:ext uri="{FF2B5EF4-FFF2-40B4-BE49-F238E27FC236}">
                <a16:creationId xmlns:a16="http://schemas.microsoft.com/office/drawing/2014/main" id="{64E8D604-D657-4CBA-A932-3E71CCBC9D64}"/>
              </a:ext>
            </a:extLst>
          </p:cNvPr>
          <p:cNvSpPr>
            <a:spLocks noGrp="1"/>
          </p:cNvSpPr>
          <p:nvPr>
            <p:ph type="sldNum" sz="quarter" idx="12"/>
          </p:nvPr>
        </p:nvSpPr>
        <p:spPr/>
        <p:txBody>
          <a:bodyPr/>
          <a:lstStyle/>
          <a:p>
            <a:fld id="{2A013F82-EE5E-44EE-A61D-E31C6657F26F}" type="slidenum">
              <a:rPr lang="en-US" smtClean="0"/>
              <a:t>3</a:t>
            </a:fld>
            <a:endParaRPr lang="en-US" dirty="0"/>
          </a:p>
        </p:txBody>
      </p:sp>
    </p:spTree>
    <p:extLst>
      <p:ext uri="{BB962C8B-B14F-4D97-AF65-F5344CB8AC3E}">
        <p14:creationId xmlns:p14="http://schemas.microsoft.com/office/powerpoint/2010/main" val="9368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C8B5-B951-4D9C-9A20-C97749FFC851}"/>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16EB46F7-5972-48EE-A2EE-B259C33D4293}"/>
              </a:ext>
            </a:extLst>
          </p:cNvPr>
          <p:cNvSpPr>
            <a:spLocks noGrp="1"/>
          </p:cNvSpPr>
          <p:nvPr>
            <p:ph idx="1"/>
          </p:nvPr>
        </p:nvSpPr>
        <p:spPr/>
        <p:txBody>
          <a:bodyPr/>
          <a:lstStyle/>
          <a:p>
            <a:r>
              <a:rPr lang="en-US" dirty="0"/>
              <a:t>Eligibility: </a:t>
            </a:r>
          </a:p>
          <a:p>
            <a:r>
              <a:rPr lang="en-US" dirty="0"/>
              <a:t>Students with hearing loss (70dB or more); </a:t>
            </a:r>
          </a:p>
          <a:p>
            <a:r>
              <a:rPr lang="en-US" dirty="0"/>
              <a:t>Legally blind (meaning 20/200 vision); </a:t>
            </a:r>
          </a:p>
          <a:p>
            <a:r>
              <a:rPr lang="en-US" dirty="0"/>
              <a:t>NY State resident; </a:t>
            </a:r>
          </a:p>
          <a:p>
            <a:r>
              <a:rPr lang="en-US" dirty="0"/>
              <a:t>Matriculated for a certificate or degree in higher education.</a:t>
            </a:r>
          </a:p>
          <a:p>
            <a:endParaRPr lang="en-US" dirty="0"/>
          </a:p>
        </p:txBody>
      </p:sp>
      <p:sp>
        <p:nvSpPr>
          <p:cNvPr id="4" name="Slide Number Placeholder 3">
            <a:extLst>
              <a:ext uri="{FF2B5EF4-FFF2-40B4-BE49-F238E27FC236}">
                <a16:creationId xmlns:a16="http://schemas.microsoft.com/office/drawing/2014/main" id="{A0C792D2-9ED0-4C48-A695-F4E70236F0DD}"/>
              </a:ext>
            </a:extLst>
          </p:cNvPr>
          <p:cNvSpPr>
            <a:spLocks noGrp="1"/>
          </p:cNvSpPr>
          <p:nvPr>
            <p:ph type="sldNum" sz="quarter" idx="12"/>
          </p:nvPr>
        </p:nvSpPr>
        <p:spPr/>
        <p:txBody>
          <a:bodyPr/>
          <a:lstStyle/>
          <a:p>
            <a:fld id="{2A013F82-EE5E-44EE-A61D-E31C6657F26F}" type="slidenum">
              <a:rPr lang="en-US" smtClean="0"/>
              <a:t>4</a:t>
            </a:fld>
            <a:endParaRPr lang="en-US" dirty="0"/>
          </a:p>
        </p:txBody>
      </p:sp>
    </p:spTree>
    <p:extLst>
      <p:ext uri="{BB962C8B-B14F-4D97-AF65-F5344CB8AC3E}">
        <p14:creationId xmlns:p14="http://schemas.microsoft.com/office/powerpoint/2010/main" val="15710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E243-BF79-4D7D-B071-CF4B960176CB}"/>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8CF35E56-6AA4-446F-9E18-F87FC9A24779}"/>
              </a:ext>
            </a:extLst>
          </p:cNvPr>
          <p:cNvSpPr>
            <a:spLocks noGrp="1"/>
          </p:cNvSpPr>
          <p:nvPr>
            <p:ph idx="1"/>
          </p:nvPr>
        </p:nvSpPr>
        <p:spPr/>
        <p:txBody>
          <a:bodyPr/>
          <a:lstStyle/>
          <a:p>
            <a:r>
              <a:rPr lang="en-US" dirty="0">
                <a:hlinkClick r:id="rId2"/>
              </a:rPr>
              <a:t>http://nysdsc.wildapricot.org/news</a:t>
            </a:r>
            <a:endParaRPr lang="en-US" dirty="0"/>
          </a:p>
          <a:p>
            <a:r>
              <a:rPr lang="en-US" dirty="0"/>
              <a:t>Must apply by Nov 1 – Fall Semester, March 1, for Spring Semester, July 1 for summer </a:t>
            </a:r>
          </a:p>
          <a:p>
            <a:r>
              <a:rPr lang="en-US" dirty="0"/>
              <a:t>Applications completed one time per year per student with original signature.</a:t>
            </a:r>
          </a:p>
          <a:p>
            <a:r>
              <a:rPr lang="en-US" dirty="0"/>
              <a:t>College is required to complete two forms which are available at the link above.</a:t>
            </a:r>
          </a:p>
          <a:p>
            <a:endParaRPr lang="en-US" dirty="0"/>
          </a:p>
          <a:p>
            <a:endParaRPr lang="en-US" dirty="0"/>
          </a:p>
        </p:txBody>
      </p:sp>
      <p:sp>
        <p:nvSpPr>
          <p:cNvPr id="4" name="Slide Number Placeholder 3">
            <a:extLst>
              <a:ext uri="{FF2B5EF4-FFF2-40B4-BE49-F238E27FC236}">
                <a16:creationId xmlns:a16="http://schemas.microsoft.com/office/drawing/2014/main" id="{CA218C0B-4D23-45CB-929E-817B8EE49EAC}"/>
              </a:ext>
            </a:extLst>
          </p:cNvPr>
          <p:cNvSpPr>
            <a:spLocks noGrp="1"/>
          </p:cNvSpPr>
          <p:nvPr>
            <p:ph type="sldNum" sz="quarter" idx="12"/>
          </p:nvPr>
        </p:nvSpPr>
        <p:spPr/>
        <p:txBody>
          <a:bodyPr/>
          <a:lstStyle/>
          <a:p>
            <a:fld id="{2A013F82-EE5E-44EE-A61D-E31C6657F26F}" type="slidenum">
              <a:rPr lang="en-US" smtClean="0"/>
              <a:t>5</a:t>
            </a:fld>
            <a:endParaRPr lang="en-US" dirty="0"/>
          </a:p>
        </p:txBody>
      </p:sp>
    </p:spTree>
    <p:extLst>
      <p:ext uri="{BB962C8B-B14F-4D97-AF65-F5344CB8AC3E}">
        <p14:creationId xmlns:p14="http://schemas.microsoft.com/office/powerpoint/2010/main" val="39535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204C-0A25-4D45-961F-CA8C7E9A6196}"/>
              </a:ext>
            </a:extLst>
          </p:cNvPr>
          <p:cNvSpPr>
            <a:spLocks noGrp="1"/>
          </p:cNvSpPr>
          <p:nvPr>
            <p:ph type="title"/>
          </p:nvPr>
        </p:nvSpPr>
        <p:spPr/>
        <p:txBody>
          <a:bodyPr/>
          <a:lstStyle/>
          <a:p>
            <a:r>
              <a:rPr lang="en-US" dirty="0"/>
              <a:t>Questions about the Readers Aid Program</a:t>
            </a:r>
          </a:p>
        </p:txBody>
      </p:sp>
      <p:sp>
        <p:nvSpPr>
          <p:cNvPr id="3" name="Content Placeholder 2">
            <a:extLst>
              <a:ext uri="{FF2B5EF4-FFF2-40B4-BE49-F238E27FC236}">
                <a16:creationId xmlns:a16="http://schemas.microsoft.com/office/drawing/2014/main" id="{ECAF1ECD-53EC-4045-AC3D-696CA4085012}"/>
              </a:ext>
            </a:extLst>
          </p:cNvPr>
          <p:cNvSpPr>
            <a:spLocks noGrp="1"/>
          </p:cNvSpPr>
          <p:nvPr>
            <p:ph idx="1"/>
          </p:nvPr>
        </p:nvSpPr>
        <p:spPr/>
        <p:txBody>
          <a:bodyPr/>
          <a:lstStyle/>
          <a:p>
            <a:r>
              <a:rPr lang="en-US" b="0" i="0" dirty="0">
                <a:solidFill>
                  <a:srgbClr val="000000"/>
                </a:solidFill>
                <a:effectLst/>
              </a:rPr>
              <a:t>Donald McManus</a:t>
            </a:r>
            <a:br>
              <a:rPr lang="en-US" dirty="0"/>
            </a:br>
            <a:r>
              <a:rPr lang="en-US" b="0" i="0" dirty="0">
                <a:solidFill>
                  <a:srgbClr val="000000"/>
                </a:solidFill>
                <a:effectLst/>
              </a:rPr>
              <a:t>New York State Education Department</a:t>
            </a:r>
            <a:br>
              <a:rPr lang="en-US" dirty="0"/>
            </a:br>
            <a:r>
              <a:rPr lang="en-US" b="0" i="0" dirty="0">
                <a:solidFill>
                  <a:srgbClr val="000000"/>
                </a:solidFill>
                <a:effectLst/>
              </a:rPr>
              <a:t>Office of Adult Career and Continuing Education Services –Vocational Rehabilitation</a:t>
            </a:r>
            <a:br>
              <a:rPr lang="en-US" dirty="0"/>
            </a:br>
            <a:endParaRPr lang="en-US" dirty="0"/>
          </a:p>
          <a:p>
            <a:r>
              <a:rPr lang="en-US" b="0" i="0" dirty="0">
                <a:solidFill>
                  <a:srgbClr val="000000"/>
                </a:solidFill>
                <a:effectLst/>
              </a:rPr>
              <a:t>89 Washington Avenue, Room 580 EBA</a:t>
            </a:r>
            <a:br>
              <a:rPr lang="en-US" dirty="0"/>
            </a:br>
            <a:r>
              <a:rPr lang="en-US" b="0" i="0" dirty="0">
                <a:solidFill>
                  <a:srgbClr val="000000"/>
                </a:solidFill>
                <a:effectLst/>
              </a:rPr>
              <a:t>Albany, NY 12234</a:t>
            </a:r>
            <a:br>
              <a:rPr lang="en-US" dirty="0"/>
            </a:br>
            <a:r>
              <a:rPr lang="en-US" b="0" i="0" dirty="0">
                <a:solidFill>
                  <a:srgbClr val="000000"/>
                </a:solidFill>
                <a:effectLst/>
              </a:rPr>
              <a:t>Phone: (518) 473-1626</a:t>
            </a:r>
            <a:br>
              <a:rPr lang="en-US" dirty="0"/>
            </a:br>
            <a:r>
              <a:rPr lang="en-US" b="0" i="0" dirty="0">
                <a:solidFill>
                  <a:srgbClr val="000000"/>
                </a:solidFill>
                <a:effectLst/>
              </a:rPr>
              <a:t>Email: </a:t>
            </a:r>
            <a:r>
              <a:rPr lang="en-US" b="0" i="0" u="none" strike="noStrike" dirty="0">
                <a:solidFill>
                  <a:srgbClr val="045CAA"/>
                </a:solidFill>
                <a:effectLst/>
                <a:hlinkClick r:id="rId2"/>
              </a:rPr>
              <a:t>Donald.McManus@nysed.gov</a:t>
            </a:r>
            <a:endParaRPr lang="en-US" dirty="0"/>
          </a:p>
        </p:txBody>
      </p:sp>
      <p:sp>
        <p:nvSpPr>
          <p:cNvPr id="4" name="Slide Number Placeholder 3">
            <a:extLst>
              <a:ext uri="{FF2B5EF4-FFF2-40B4-BE49-F238E27FC236}">
                <a16:creationId xmlns:a16="http://schemas.microsoft.com/office/drawing/2014/main" id="{EA946D17-F9C6-4E16-BA6D-944674D03806}"/>
              </a:ext>
            </a:extLst>
          </p:cNvPr>
          <p:cNvSpPr>
            <a:spLocks noGrp="1"/>
          </p:cNvSpPr>
          <p:nvPr>
            <p:ph type="sldNum" sz="quarter" idx="12"/>
          </p:nvPr>
        </p:nvSpPr>
        <p:spPr/>
        <p:txBody>
          <a:bodyPr/>
          <a:lstStyle/>
          <a:p>
            <a:fld id="{2A013F82-EE5E-44EE-A61D-E31C6657F26F}" type="slidenum">
              <a:rPr lang="en-US" smtClean="0"/>
              <a:t>6</a:t>
            </a:fld>
            <a:endParaRPr lang="en-US" dirty="0"/>
          </a:p>
        </p:txBody>
      </p:sp>
    </p:spTree>
    <p:extLst>
      <p:ext uri="{BB962C8B-B14F-4D97-AF65-F5344CB8AC3E}">
        <p14:creationId xmlns:p14="http://schemas.microsoft.com/office/powerpoint/2010/main" val="25149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Thank you</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18212" y="2339210"/>
            <a:ext cx="5927541" cy="2141362"/>
          </a:xfrm>
        </p:spPr>
      </p:pic>
      <p:sp>
        <p:nvSpPr>
          <p:cNvPr id="6" name="Text Placeholder 5"/>
          <p:cNvSpPr>
            <a:spLocks noGrp="1"/>
          </p:cNvSpPr>
          <p:nvPr>
            <p:ph type="body" sz="half" idx="2"/>
          </p:nvPr>
        </p:nvSpPr>
        <p:spPr>
          <a:xfrm>
            <a:off x="1522412" y="2895599"/>
            <a:ext cx="5410200" cy="1752601"/>
          </a:xfrm>
        </p:spPr>
        <p:txBody>
          <a:bodyPr>
            <a:noAutofit/>
          </a:bodyPr>
          <a:lstStyle/>
          <a:p>
            <a:r>
              <a:rPr lang="en-US" sz="3600" dirty="0"/>
              <a:t>Tamara Mariotti – </a:t>
            </a:r>
            <a:r>
              <a:rPr lang="en-US" sz="3600" dirty="0">
                <a:hlinkClick r:id="rId3"/>
              </a:rPr>
              <a:t>tmariotti@mvcc.edu</a:t>
            </a:r>
            <a:r>
              <a:rPr lang="en-US" sz="3600" dirty="0"/>
              <a:t> </a:t>
            </a:r>
          </a:p>
        </p:txBody>
      </p:sp>
      <p:sp>
        <p:nvSpPr>
          <p:cNvPr id="4" name="Slide Number Placeholder 3"/>
          <p:cNvSpPr>
            <a:spLocks noGrp="1"/>
          </p:cNvSpPr>
          <p:nvPr>
            <p:ph type="sldNum" sz="quarter" idx="12"/>
          </p:nvPr>
        </p:nvSpPr>
        <p:spPr/>
        <p:txBody>
          <a:bodyPr/>
          <a:lstStyle/>
          <a:p>
            <a:fld id="{2A013F82-EE5E-44EE-A61D-E31C6657F26F}" type="slidenum">
              <a:rPr lang="en-US" smtClean="0"/>
              <a:t>7</a:t>
            </a:fld>
            <a:endParaRPr lang="en-US" dirty="0"/>
          </a:p>
        </p:txBody>
      </p:sp>
    </p:spTree>
    <p:extLst>
      <p:ext uri="{BB962C8B-B14F-4D97-AF65-F5344CB8AC3E}">
        <p14:creationId xmlns:p14="http://schemas.microsoft.com/office/powerpoint/2010/main" val="25515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352</TotalTime>
  <Words>362</Words>
  <Application>Microsoft Office PowerPoint</Application>
  <PresentationFormat>Custom</PresentationFormat>
  <Paragraphs>33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Cambria</vt:lpstr>
      <vt:lpstr>Currency Symbols 16x9</vt:lpstr>
      <vt:lpstr>Spring 2022 NYSDSC Conference  Reader’s Aid Funding</vt:lpstr>
      <vt:lpstr>Reader’s Aid Funds</vt:lpstr>
      <vt:lpstr>What is the Readers Aid Program</vt:lpstr>
      <vt:lpstr>Eligibility</vt:lpstr>
      <vt:lpstr>Application process</vt:lpstr>
      <vt:lpstr>Questions about the Readers Aid Program</vt:lpstr>
      <vt:lpstr>Thank you</vt:lpstr>
    </vt:vector>
  </TitlesOfParts>
  <Company>MVCC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Alternate Funding</dc:title>
  <dc:creator>Tamara Mariotti</dc:creator>
  <cp:lastModifiedBy>Tamara Mariotti</cp:lastModifiedBy>
  <cp:revision>33</cp:revision>
  <dcterms:created xsi:type="dcterms:W3CDTF">2021-06-08T20:07:00Z</dcterms:created>
  <dcterms:modified xsi:type="dcterms:W3CDTF">2022-06-27T16:50:34Z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