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6"/>
  </p:notesMasterIdLst>
  <p:handoutMasterIdLst>
    <p:handoutMasterId r:id="rId17"/>
  </p:handoutMasterIdLst>
  <p:sldIdLst>
    <p:sldId id="256" r:id="rId2"/>
    <p:sldId id="278" r:id="rId3"/>
    <p:sldId id="279" r:id="rId4"/>
    <p:sldId id="281" r:id="rId5"/>
    <p:sldId id="259" r:id="rId6"/>
    <p:sldId id="285" r:id="rId7"/>
    <p:sldId id="286" r:id="rId8"/>
    <p:sldId id="288" r:id="rId9"/>
    <p:sldId id="289" r:id="rId10"/>
    <p:sldId id="290" r:id="rId11"/>
    <p:sldId id="283" r:id="rId12"/>
    <p:sldId id="269" r:id="rId13"/>
    <p:sldId id="280" r:id="rId14"/>
    <p:sldId id="270"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dows User" initials="WU" lastIdx="1" clrIdx="0">
    <p:extLst>
      <p:ext uri="{19B8F6BF-5375-455C-9EA6-DF929625EA0E}">
        <p15:presenceInfo xmlns:p15="http://schemas.microsoft.com/office/powerpoint/2012/main" userId="Windows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6223" autoAdjust="0"/>
  </p:normalViewPr>
  <p:slideViewPr>
    <p:cSldViewPr>
      <p:cViewPr varScale="1">
        <p:scale>
          <a:sx n="73" d="100"/>
          <a:sy n="73" d="100"/>
        </p:scale>
        <p:origin x="208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2016</c:v>
                </c:pt>
              </c:strCache>
            </c:strRef>
          </c:tx>
          <c:spPr>
            <a:solidFill>
              <a:schemeClr val="accent1"/>
            </a:solidFill>
            <a:ln>
              <a:noFill/>
            </a:ln>
            <a:effectLst/>
          </c:spPr>
          <c:invertIfNegative val="0"/>
          <c:cat>
            <c:strRef>
              <c:f>Sheet1!$A$2:$A$5</c:f>
              <c:strCache>
                <c:ptCount val="4"/>
                <c:pt idx="0">
                  <c:v>SUNY</c:v>
                </c:pt>
                <c:pt idx="1">
                  <c:v>CUNY</c:v>
                </c:pt>
                <c:pt idx="2">
                  <c:v>Independent</c:v>
                </c:pt>
                <c:pt idx="3">
                  <c:v>Proprietary</c:v>
                </c:pt>
              </c:strCache>
            </c:strRef>
          </c:cat>
          <c:val>
            <c:numRef>
              <c:f>Sheet1!$B$2:$B$5</c:f>
              <c:numCache>
                <c:formatCode>General</c:formatCode>
                <c:ptCount val="4"/>
                <c:pt idx="0">
                  <c:v>28450</c:v>
                </c:pt>
                <c:pt idx="1">
                  <c:v>10446</c:v>
                </c:pt>
                <c:pt idx="2">
                  <c:v>24886</c:v>
                </c:pt>
                <c:pt idx="3">
                  <c:v>1108</c:v>
                </c:pt>
              </c:numCache>
            </c:numRef>
          </c:val>
          <c:extLst>
            <c:ext xmlns:c16="http://schemas.microsoft.com/office/drawing/2014/chart" uri="{C3380CC4-5D6E-409C-BE32-E72D297353CC}">
              <c16:uniqueId val="{00000000-BFCE-4585-B102-C225B8E6C922}"/>
            </c:ext>
          </c:extLst>
        </c:ser>
        <c:ser>
          <c:idx val="1"/>
          <c:order val="1"/>
          <c:tx>
            <c:strRef>
              <c:f>Sheet1!$C$1</c:f>
              <c:strCache>
                <c:ptCount val="1"/>
                <c:pt idx="0">
                  <c:v>2017</c:v>
                </c:pt>
              </c:strCache>
            </c:strRef>
          </c:tx>
          <c:spPr>
            <a:solidFill>
              <a:schemeClr val="accent2"/>
            </a:solidFill>
            <a:ln>
              <a:noFill/>
            </a:ln>
            <a:effectLst/>
          </c:spPr>
          <c:invertIfNegative val="0"/>
          <c:cat>
            <c:strRef>
              <c:f>Sheet1!$A$2:$A$5</c:f>
              <c:strCache>
                <c:ptCount val="4"/>
                <c:pt idx="0">
                  <c:v>SUNY</c:v>
                </c:pt>
                <c:pt idx="1">
                  <c:v>CUNY</c:v>
                </c:pt>
                <c:pt idx="2">
                  <c:v>Independent</c:v>
                </c:pt>
                <c:pt idx="3">
                  <c:v>Proprietary</c:v>
                </c:pt>
              </c:strCache>
            </c:strRef>
          </c:cat>
          <c:val>
            <c:numRef>
              <c:f>Sheet1!$C$2:$C$5</c:f>
              <c:numCache>
                <c:formatCode>General</c:formatCode>
                <c:ptCount val="4"/>
                <c:pt idx="0" formatCode="#,##0">
                  <c:v>23271</c:v>
                </c:pt>
                <c:pt idx="1">
                  <c:v>9926</c:v>
                </c:pt>
                <c:pt idx="2">
                  <c:v>26763</c:v>
                </c:pt>
                <c:pt idx="3">
                  <c:v>1321</c:v>
                </c:pt>
              </c:numCache>
            </c:numRef>
          </c:val>
          <c:extLst>
            <c:ext xmlns:c16="http://schemas.microsoft.com/office/drawing/2014/chart" uri="{C3380CC4-5D6E-409C-BE32-E72D297353CC}">
              <c16:uniqueId val="{00000001-BFCE-4585-B102-C225B8E6C922}"/>
            </c:ext>
          </c:extLst>
        </c:ser>
        <c:ser>
          <c:idx val="2"/>
          <c:order val="2"/>
          <c:tx>
            <c:strRef>
              <c:f>Sheet1!$D$1</c:f>
              <c:strCache>
                <c:ptCount val="1"/>
                <c:pt idx="0">
                  <c:v>2018</c:v>
                </c:pt>
              </c:strCache>
            </c:strRef>
          </c:tx>
          <c:spPr>
            <a:solidFill>
              <a:schemeClr val="accent3"/>
            </a:solidFill>
            <a:ln>
              <a:noFill/>
            </a:ln>
            <a:effectLst/>
          </c:spPr>
          <c:invertIfNegative val="0"/>
          <c:cat>
            <c:strRef>
              <c:f>Sheet1!$A$2:$A$5</c:f>
              <c:strCache>
                <c:ptCount val="4"/>
                <c:pt idx="0">
                  <c:v>SUNY</c:v>
                </c:pt>
                <c:pt idx="1">
                  <c:v>CUNY</c:v>
                </c:pt>
                <c:pt idx="2">
                  <c:v>Independent</c:v>
                </c:pt>
                <c:pt idx="3">
                  <c:v>Proprietary</c:v>
                </c:pt>
              </c:strCache>
            </c:strRef>
          </c:cat>
          <c:val>
            <c:numRef>
              <c:f>Sheet1!$D$2:$D$5</c:f>
              <c:numCache>
                <c:formatCode>General</c:formatCode>
                <c:ptCount val="4"/>
                <c:pt idx="0" formatCode="#,##0">
                  <c:v>31601</c:v>
                </c:pt>
                <c:pt idx="1">
                  <c:v>11055</c:v>
                </c:pt>
                <c:pt idx="2">
                  <c:v>29249</c:v>
                </c:pt>
                <c:pt idx="3">
                  <c:v>1246</c:v>
                </c:pt>
              </c:numCache>
            </c:numRef>
          </c:val>
          <c:extLst>
            <c:ext xmlns:c16="http://schemas.microsoft.com/office/drawing/2014/chart" uri="{C3380CC4-5D6E-409C-BE32-E72D297353CC}">
              <c16:uniqueId val="{00000003-BFCE-4585-B102-C225B8E6C922}"/>
            </c:ext>
          </c:extLst>
        </c:ser>
        <c:dLbls>
          <c:showLegendKey val="0"/>
          <c:showVal val="0"/>
          <c:showCatName val="0"/>
          <c:showSerName val="0"/>
          <c:showPercent val="0"/>
          <c:showBubbleSize val="0"/>
        </c:dLbls>
        <c:gapWidth val="219"/>
        <c:axId val="432862176"/>
        <c:axId val="432863816"/>
      </c:barChart>
      <c:catAx>
        <c:axId val="432862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32863816"/>
        <c:crosses val="autoZero"/>
        <c:auto val="1"/>
        <c:lblAlgn val="ctr"/>
        <c:lblOffset val="100"/>
        <c:noMultiLvlLbl val="0"/>
      </c:catAx>
      <c:valAx>
        <c:axId val="4328638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328621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E2735743-9DA4-4533-8E7F-7CB9D69C2D7C}" type="datetimeFigureOut">
              <a:rPr lang="en-US" smtClean="0"/>
              <a:t>6/21/2019</a:t>
            </a:fld>
            <a:endParaRPr lang="en-US" dirty="0"/>
          </a:p>
        </p:txBody>
      </p:sp>
      <p:sp>
        <p:nvSpPr>
          <p:cNvPr id="4" name="Footer Placeholder 3"/>
          <p:cNvSpPr>
            <a:spLocks noGrp="1"/>
          </p:cNvSpPr>
          <p:nvPr>
            <p:ph type="ftr" sz="quarter" idx="2"/>
          </p:nvPr>
        </p:nvSpPr>
        <p:spPr>
          <a:xfrm>
            <a:off x="1"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EB6ABFB2-5240-42CB-A4EA-055B04B36163}" type="slidenum">
              <a:rPr lang="en-US" smtClean="0"/>
              <a:t>‹#›</a:t>
            </a:fld>
            <a:endParaRPr lang="en-US" dirty="0"/>
          </a:p>
        </p:txBody>
      </p:sp>
    </p:spTree>
    <p:extLst>
      <p:ext uri="{BB962C8B-B14F-4D97-AF65-F5344CB8AC3E}">
        <p14:creationId xmlns:p14="http://schemas.microsoft.com/office/powerpoint/2010/main" val="7337950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649"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134" y="0"/>
            <a:ext cx="3038648" cy="465138"/>
          </a:xfrm>
          <a:prstGeom prst="rect">
            <a:avLst/>
          </a:prstGeom>
        </p:spPr>
        <p:txBody>
          <a:bodyPr vert="horz" lIns="91440" tIns="45720" rIns="91440" bIns="45720" rtlCol="0"/>
          <a:lstStyle>
            <a:lvl1pPr algn="r">
              <a:defRPr sz="1200"/>
            </a:lvl1pPr>
          </a:lstStyle>
          <a:p>
            <a:fld id="{1D2062A9-4402-47E4-B8C5-123F8A95C05E}" type="datetimeFigureOut">
              <a:rPr lang="en-US" smtClean="0"/>
              <a:t>6/21/2019</a:t>
            </a:fld>
            <a:endParaRPr lang="en-US" dirty="0"/>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848" y="4416428"/>
            <a:ext cx="560832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675"/>
            <a:ext cx="3038649"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134" y="8829675"/>
            <a:ext cx="3038648" cy="465138"/>
          </a:xfrm>
          <a:prstGeom prst="rect">
            <a:avLst/>
          </a:prstGeom>
        </p:spPr>
        <p:txBody>
          <a:bodyPr vert="horz" lIns="91440" tIns="45720" rIns="91440" bIns="45720" rtlCol="0" anchor="b"/>
          <a:lstStyle>
            <a:lvl1pPr algn="r">
              <a:defRPr sz="1200"/>
            </a:lvl1pPr>
          </a:lstStyle>
          <a:p>
            <a:fld id="{C3DEF54E-B24E-4B37-B41D-E0C8C74D7CF5}" type="slidenum">
              <a:rPr lang="en-US" smtClean="0"/>
              <a:t>‹#›</a:t>
            </a:fld>
            <a:endParaRPr lang="en-US" dirty="0"/>
          </a:p>
        </p:txBody>
      </p:sp>
    </p:spTree>
    <p:extLst>
      <p:ext uri="{BB962C8B-B14F-4D97-AF65-F5344CB8AC3E}">
        <p14:creationId xmlns:p14="http://schemas.microsoft.com/office/powerpoint/2010/main" val="2197347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DEF54E-B24E-4B37-B41D-E0C8C74D7CF5}" type="slidenum">
              <a:rPr lang="en-US" smtClean="0"/>
              <a:t>1</a:t>
            </a:fld>
            <a:endParaRPr lang="en-US" dirty="0"/>
          </a:p>
        </p:txBody>
      </p:sp>
    </p:spTree>
    <p:extLst>
      <p:ext uri="{BB962C8B-B14F-4D97-AF65-F5344CB8AC3E}">
        <p14:creationId xmlns:p14="http://schemas.microsoft.com/office/powerpoint/2010/main" val="3035054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Department staff reviewed all testimony and written comments provided at the public hearings for possible inclusion in the Statewide Plan. Some recurring themes included:</a:t>
            </a:r>
          </a:p>
          <a:p>
            <a:r>
              <a:rPr lang="en-US" dirty="0" smtClean="0"/>
              <a:t>• Affordable access to a quality higher education</a:t>
            </a:r>
          </a:p>
          <a:p>
            <a:r>
              <a:rPr lang="en-US" dirty="0" smtClean="0"/>
              <a:t>• High school graduates’ preparation for college and careers</a:t>
            </a:r>
          </a:p>
          <a:p>
            <a:r>
              <a:rPr lang="en-US" dirty="0" smtClean="0"/>
              <a:t>• Services for students with disabilities</a:t>
            </a:r>
          </a:p>
          <a:p>
            <a:r>
              <a:rPr lang="en-US" dirty="0" smtClean="0"/>
              <a:t>• Increasing state support for higher education institutions</a:t>
            </a:r>
          </a:p>
          <a:p>
            <a:r>
              <a:rPr lang="en-US" dirty="0" smtClean="0"/>
              <a:t>• Preparation and professional development for teachers and school leaders</a:t>
            </a:r>
          </a:p>
          <a:p>
            <a:r>
              <a:rPr lang="en-US" dirty="0" smtClean="0"/>
              <a:t>• The role of non-degree postsecondary education</a:t>
            </a:r>
          </a:p>
          <a:p>
            <a:endParaRPr lang="en-US" dirty="0"/>
          </a:p>
        </p:txBody>
      </p:sp>
      <p:sp>
        <p:nvSpPr>
          <p:cNvPr id="4" name="Slide Number Placeholder 3"/>
          <p:cNvSpPr>
            <a:spLocks noGrp="1"/>
          </p:cNvSpPr>
          <p:nvPr>
            <p:ph type="sldNum" sz="quarter" idx="10"/>
          </p:nvPr>
        </p:nvSpPr>
        <p:spPr/>
        <p:txBody>
          <a:bodyPr/>
          <a:lstStyle/>
          <a:p>
            <a:fld id="{C3DEF54E-B24E-4B37-B41D-E0C8C74D7CF5}" type="slidenum">
              <a:rPr lang="en-US" smtClean="0"/>
              <a:t>5</a:t>
            </a:fld>
            <a:endParaRPr lang="en-US" dirty="0"/>
          </a:p>
        </p:txBody>
      </p:sp>
    </p:spTree>
    <p:extLst>
      <p:ext uri="{BB962C8B-B14F-4D97-AF65-F5344CB8AC3E}">
        <p14:creationId xmlns:p14="http://schemas.microsoft.com/office/powerpoint/2010/main" val="1949726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a:t>
            </a:r>
            <a:r>
              <a:rPr lang="en-US" baseline="0" dirty="0" smtClean="0"/>
              <a:t> Appendix : Reasonable accommodations for students with disabilities flyer from NYSED</a:t>
            </a:r>
            <a:endParaRPr lang="en-US" dirty="0"/>
          </a:p>
        </p:txBody>
      </p:sp>
      <p:sp>
        <p:nvSpPr>
          <p:cNvPr id="4" name="Slide Number Placeholder 3"/>
          <p:cNvSpPr>
            <a:spLocks noGrp="1"/>
          </p:cNvSpPr>
          <p:nvPr>
            <p:ph type="sldNum" sz="quarter" idx="10"/>
          </p:nvPr>
        </p:nvSpPr>
        <p:spPr/>
        <p:txBody>
          <a:bodyPr/>
          <a:lstStyle/>
          <a:p>
            <a:fld id="{C3DEF54E-B24E-4B37-B41D-E0C8C74D7CF5}" type="slidenum">
              <a:rPr lang="en-US" smtClean="0"/>
              <a:t>7</a:t>
            </a:fld>
            <a:endParaRPr lang="en-US" dirty="0"/>
          </a:p>
        </p:txBody>
      </p:sp>
    </p:spTree>
    <p:extLst>
      <p:ext uri="{BB962C8B-B14F-4D97-AF65-F5344CB8AC3E}">
        <p14:creationId xmlns:p14="http://schemas.microsoft.com/office/powerpoint/2010/main" val="9277330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Still</a:t>
            </a:r>
            <a:r>
              <a:rPr lang="en-US" baseline="0" dirty="0" smtClean="0"/>
              <a:t> working on this page.</a:t>
            </a:r>
            <a:endParaRPr lang="en-US" dirty="0"/>
          </a:p>
        </p:txBody>
      </p:sp>
      <p:sp>
        <p:nvSpPr>
          <p:cNvPr id="4" name="Slide Number Placeholder 3"/>
          <p:cNvSpPr>
            <a:spLocks noGrp="1"/>
          </p:cNvSpPr>
          <p:nvPr>
            <p:ph type="sldNum" sz="quarter" idx="10"/>
          </p:nvPr>
        </p:nvSpPr>
        <p:spPr/>
        <p:txBody>
          <a:bodyPr/>
          <a:lstStyle/>
          <a:p>
            <a:fld id="{C3DEF54E-B24E-4B37-B41D-E0C8C74D7CF5}" type="slidenum">
              <a:rPr lang="en-US" smtClean="0"/>
              <a:t>8</a:t>
            </a:fld>
            <a:endParaRPr lang="en-US" dirty="0"/>
          </a:p>
        </p:txBody>
      </p:sp>
    </p:spTree>
    <p:extLst>
      <p:ext uri="{BB962C8B-B14F-4D97-AF65-F5344CB8AC3E}">
        <p14:creationId xmlns:p14="http://schemas.microsoft.com/office/powerpoint/2010/main" val="18049111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students with disabilities are eligible to receive TAP payments if they attend school part-time, they are still required by law to meet the prescribed standards of academic progress in order to continue receiving their TAP award. Changes to section 145-2.1(a)(4) of the NY</a:t>
            </a:r>
            <a:r>
              <a:rPr lang="en-US" baseline="0" dirty="0" smtClean="0"/>
              <a:t> State educational requirements for awards and loans </a:t>
            </a:r>
            <a:r>
              <a:rPr lang="en-US" dirty="0" smtClean="0"/>
              <a:t>were changed in 2015. This allows students with a</a:t>
            </a:r>
            <a:r>
              <a:rPr lang="en-US" baseline="0" dirty="0" smtClean="0"/>
              <a:t> disability to achieve good academic standing proportionally in equivalence with full time study who are disabled and can’t go fulltime.</a:t>
            </a:r>
            <a:endParaRPr lang="en-US" dirty="0" smtClean="0"/>
          </a:p>
          <a:p>
            <a:endParaRPr lang="en-US" dirty="0"/>
          </a:p>
        </p:txBody>
      </p:sp>
      <p:sp>
        <p:nvSpPr>
          <p:cNvPr id="4" name="Slide Number Placeholder 3"/>
          <p:cNvSpPr>
            <a:spLocks noGrp="1"/>
          </p:cNvSpPr>
          <p:nvPr>
            <p:ph type="sldNum" sz="quarter" idx="10"/>
          </p:nvPr>
        </p:nvSpPr>
        <p:spPr/>
        <p:txBody>
          <a:bodyPr/>
          <a:lstStyle/>
          <a:p>
            <a:fld id="{C3DEF54E-B24E-4B37-B41D-E0C8C74D7CF5}" type="slidenum">
              <a:rPr lang="en-US" smtClean="0"/>
              <a:t>11</a:t>
            </a:fld>
            <a:endParaRPr lang="en-US" dirty="0"/>
          </a:p>
        </p:txBody>
      </p:sp>
    </p:spTree>
    <p:extLst>
      <p:ext uri="{BB962C8B-B14F-4D97-AF65-F5344CB8AC3E}">
        <p14:creationId xmlns:p14="http://schemas.microsoft.com/office/powerpoint/2010/main" val="16279246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modest, but important program to assist institutions of higher education with meeting the cost of these accommodations (e.g., note takers, and/or, sign language interpreters).</a:t>
            </a:r>
          </a:p>
          <a:p>
            <a:r>
              <a:rPr lang="en-US" dirty="0" smtClean="0"/>
              <a:t>We recognize that the financial assistance provided under the program is modest and that state statute limits total funding/reimbursement to a total of $1,000 per student/per academic year.</a:t>
            </a:r>
          </a:p>
          <a:p>
            <a:pPr algn="l"/>
            <a:r>
              <a:rPr lang="en-US" dirty="0" smtClean="0"/>
              <a:t>We</a:t>
            </a:r>
            <a:r>
              <a:rPr lang="en-US" baseline="0" dirty="0" smtClean="0"/>
              <a:t> are</a:t>
            </a:r>
            <a:r>
              <a:rPr lang="en-US" dirty="0" smtClean="0"/>
              <a:t> exploring an amendment to the NY</a:t>
            </a:r>
            <a:r>
              <a:rPr lang="en-US" baseline="0" dirty="0" smtClean="0"/>
              <a:t> Readers Aid Law to extends funding authority to the purchase of assistive technology for eligible students and for the purchase of assistive technology to prove program access and supports at disabled student service offices (e.g., screen readers, braille printers, electronic textbook conversion software etc.).</a:t>
            </a:r>
          </a:p>
          <a:p>
            <a:endParaRPr lang="en-US" dirty="0" smtClean="0"/>
          </a:p>
          <a:p>
            <a:r>
              <a:rPr lang="en-US" dirty="0" smtClean="0"/>
              <a:t>The Statewide Transition and Youth Services Team was officially launched April 1, 2014 with 15 SVRCs and a manager to coordinate statewide focus and work with the 15 district office managers and 5 regional coordinators to coordinate local and regional efforts.</a:t>
            </a:r>
          </a:p>
          <a:p>
            <a:endParaRPr lang="en-US" dirty="0" smtClean="0"/>
          </a:p>
          <a:p>
            <a:r>
              <a:rPr lang="en-US" dirty="0" smtClean="0"/>
              <a:t>Engage </a:t>
            </a:r>
          </a:p>
          <a:p>
            <a:r>
              <a:rPr lang="en-US" dirty="0" smtClean="0"/>
              <a:t>Engage high schools, youth, parents, transition staff</a:t>
            </a:r>
          </a:p>
          <a:p>
            <a:r>
              <a:rPr lang="en-US" dirty="0" smtClean="0"/>
              <a:t>Provide consultative and technical assistance for exploring and planning in a full range of post-secondary options for training, career development, and employment</a:t>
            </a:r>
          </a:p>
          <a:p>
            <a:r>
              <a:rPr lang="en-US" dirty="0" smtClean="0"/>
              <a:t>Benchmark across offices to assist in improving practices in serving youth</a:t>
            </a:r>
          </a:p>
          <a:p>
            <a:r>
              <a:rPr lang="en-US" dirty="0" smtClean="0"/>
              <a:t>Improve</a:t>
            </a:r>
          </a:p>
          <a:p>
            <a:r>
              <a:rPr lang="en-US" dirty="0" smtClean="0"/>
              <a:t>Increase the number of appropriate youth applicants for VR services through development of a consistent referral package and process for statewide use</a:t>
            </a:r>
          </a:p>
          <a:p>
            <a:r>
              <a:rPr lang="en-US" dirty="0" smtClean="0"/>
              <a:t>Improve the rate of employment outcomes for youth participating in VR services</a:t>
            </a:r>
          </a:p>
          <a:p>
            <a:r>
              <a:rPr lang="en-US" dirty="0" smtClean="0"/>
              <a:t>Collaborate</a:t>
            </a:r>
          </a:p>
          <a:p>
            <a:r>
              <a:rPr lang="en-US" dirty="0" smtClean="0"/>
              <a:t>Connect and collaborate with other state agencies and entities (</a:t>
            </a:r>
            <a:r>
              <a:rPr lang="en-US" dirty="0" err="1" smtClean="0"/>
              <a:t>eg</a:t>
            </a:r>
            <a:r>
              <a:rPr lang="en-US" dirty="0" smtClean="0"/>
              <a:t>. OPWDD, OMH, DOL, SEQA, RSE-TASC), colleges, high schools, parent groups, etc.</a:t>
            </a:r>
          </a:p>
          <a:p>
            <a:r>
              <a:rPr lang="en-US" dirty="0" smtClean="0"/>
              <a:t>Network will be used to build capacity for greater cooperation across different organizations working with youth to improve student access to VR services, at least 2 years prior to exit from school, community work experiences while in school, and better success in post-secondary training</a:t>
            </a:r>
          </a:p>
          <a:p>
            <a:r>
              <a:rPr lang="en-US" dirty="0" smtClean="0"/>
              <a:t>Substantiate</a:t>
            </a:r>
          </a:p>
          <a:p>
            <a:r>
              <a:rPr lang="en-US" dirty="0" smtClean="0"/>
              <a:t>Gather and track data on what works</a:t>
            </a:r>
          </a:p>
          <a:p>
            <a:r>
              <a:rPr lang="en-US" dirty="0" smtClean="0"/>
              <a:t>Use data to guide implementation and continuous improvement for staff and partners</a:t>
            </a:r>
          </a:p>
          <a:p>
            <a:r>
              <a:rPr lang="en-US" dirty="0" smtClean="0"/>
              <a:t>As regional work plans are developed and refined, specific measurable goals will be developed to track progress</a:t>
            </a:r>
          </a:p>
          <a:p>
            <a:endParaRPr lang="en-US" dirty="0" smtClean="0"/>
          </a:p>
          <a:p>
            <a:r>
              <a:rPr lang="en-US" dirty="0" smtClean="0"/>
              <a:t>It is critical that VR and P-12 work closely together to ensure a smooth transition for youth from high school to post-secondary training and employment options.  Monthly planning meetings at the management level are focused on shared communication and message.</a:t>
            </a:r>
          </a:p>
          <a:p>
            <a:endParaRPr lang="en-US" dirty="0" smtClean="0"/>
          </a:p>
          <a:p>
            <a:r>
              <a:rPr lang="en-US" dirty="0" smtClean="0"/>
              <a:t>RVR-CES are the third part of a joint RFP with P-12</a:t>
            </a:r>
          </a:p>
          <a:p>
            <a:r>
              <a:rPr lang="en-US" dirty="0" smtClean="0"/>
              <a:t>P-12 parts 1 &amp; 2</a:t>
            </a:r>
          </a:p>
          <a:p>
            <a:r>
              <a:rPr lang="en-US" dirty="0" smtClean="0"/>
              <a:t>Renewal and expansion of RSE-TASC (Regional Special Education- Technical Assistance and Support Center, which includes a center in each of 10 regions statewide</a:t>
            </a:r>
          </a:p>
          <a:p>
            <a:r>
              <a:rPr lang="en-US" dirty="0" smtClean="0"/>
              <a:t>VR part 3</a:t>
            </a:r>
          </a:p>
          <a:p>
            <a:r>
              <a:rPr lang="en-US" dirty="0" smtClean="0"/>
              <a:t>One contract to be awarded in each of the above 10 regions to hire 32 Regional Vocational Rehabilitation - Community Employment Specialists  (RVR-CES) (3 in each of 9 regions, 5 in NYC)</a:t>
            </a:r>
          </a:p>
          <a:p>
            <a:r>
              <a:rPr lang="en-US" dirty="0" smtClean="0"/>
              <a:t>Role is to provide consultative and technical assistance services to school districts and local educational agencies who work with transition age youth with a focus on a full array of post-secondary options.</a:t>
            </a:r>
          </a:p>
          <a:p>
            <a:r>
              <a:rPr lang="en-US" dirty="0" smtClean="0"/>
              <a:t>Combined training is being designed with help from Cornell for 32 RVR-CES, 15 T&amp;YSVRC, and 30+/- RSE-TASC Transition Specialists</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C3DEF54E-B24E-4B37-B41D-E0C8C74D7CF5}" type="slidenum">
              <a:rPr lang="en-US" smtClean="0"/>
              <a:t>12</a:t>
            </a:fld>
            <a:endParaRPr lang="en-US" dirty="0"/>
          </a:p>
        </p:txBody>
      </p:sp>
    </p:spTree>
    <p:extLst>
      <p:ext uri="{BB962C8B-B14F-4D97-AF65-F5344CB8AC3E}">
        <p14:creationId xmlns:p14="http://schemas.microsoft.com/office/powerpoint/2010/main" val="22427850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DEF54E-B24E-4B37-B41D-E0C8C74D7CF5}" type="slidenum">
              <a:rPr lang="en-US" smtClean="0"/>
              <a:t>14</a:t>
            </a:fld>
            <a:endParaRPr lang="en-US" dirty="0"/>
          </a:p>
        </p:txBody>
      </p:sp>
    </p:spTree>
    <p:extLst>
      <p:ext uri="{BB962C8B-B14F-4D97-AF65-F5344CB8AC3E}">
        <p14:creationId xmlns:p14="http://schemas.microsoft.com/office/powerpoint/2010/main" val="3936284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4D41CA8-65CE-48EE-AAFD-54E118C72913}" type="datetime1">
              <a:rPr lang="en-US" smtClean="0"/>
              <a:t>6/21/2019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A3F306-6E9D-4DA2-902A-707D14577B72}"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D1D023-D1D3-457E-84AA-43E75ACB2620}" type="datetime1">
              <a:rPr lang="en-US" smtClean="0"/>
              <a:t>6/21/2019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A3F306-6E9D-4DA2-902A-707D14577B72}"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E92361-2ACC-41B5-BA3E-3443A895295B}" type="datetime1">
              <a:rPr lang="en-US" smtClean="0"/>
              <a:t>6/21/2019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A3F306-6E9D-4DA2-902A-707D14577B72}"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F0D92E-3132-4F1A-89C5-2E30BFF80C45}" type="datetime1">
              <a:rPr lang="en-US" smtClean="0"/>
              <a:t>6/21/2019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A3F306-6E9D-4DA2-902A-707D14577B72}"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1C7A1F-297A-4BB3-88B1-271A18AD1CDA}" type="datetime1">
              <a:rPr lang="en-US" smtClean="0"/>
              <a:t>6/21/2019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A3F306-6E9D-4DA2-902A-707D14577B72}"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B723698-87CF-4A2D-9638-47ED328E76D5}" type="datetime1">
              <a:rPr lang="en-US" smtClean="0"/>
              <a:t>6/21/2019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A3F306-6E9D-4DA2-902A-707D14577B72}"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7885EA-352E-4F27-B5D2-E92FEF0976E0}" type="datetime1">
              <a:rPr lang="en-US" smtClean="0"/>
              <a:t>6/21/2019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A3F306-6E9D-4DA2-902A-707D14577B72}"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E7CB40-B520-48E7-A71B-C418992F842E}" type="datetime1">
              <a:rPr lang="en-US" smtClean="0"/>
              <a:t>6/21/2019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A3F306-6E9D-4DA2-902A-707D14577B72}"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6A4EA8-BCC6-40B7-B47A-5F6DDAC86F16}" type="datetime1">
              <a:rPr lang="en-US" smtClean="0"/>
              <a:t>6/21/2019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A3F306-6E9D-4DA2-902A-707D14577B7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C3246C-17E0-4156-952A-EFE65BBEE434}" type="datetime1">
              <a:rPr lang="en-US" smtClean="0"/>
              <a:t>6/21/2019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A3F306-6E9D-4DA2-902A-707D14577B72}"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9FAFC0D-1F8D-42DF-A79A-A6B9BB92282D}" type="datetime1">
              <a:rPr lang="en-US" smtClean="0"/>
              <a:t>6/21/2019</a:t>
            </a:fld>
            <a:endParaRPr lang="en-US" dirty="0"/>
          </a:p>
        </p:txBody>
      </p:sp>
      <p:sp>
        <p:nvSpPr>
          <p:cNvPr id="9" name="Slide Number Placeholder 8"/>
          <p:cNvSpPr>
            <a:spLocks noGrp="1"/>
          </p:cNvSpPr>
          <p:nvPr>
            <p:ph type="sldNum" sz="quarter" idx="11"/>
          </p:nvPr>
        </p:nvSpPr>
        <p:spPr/>
        <p:txBody>
          <a:bodyPr/>
          <a:lstStyle/>
          <a:p>
            <a:fld id="{8AA3F306-6E9D-4DA2-902A-707D14577B72}"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AA3F306-6E9D-4DA2-902A-707D14577B72}"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50FD4DE1-7F02-43D5-ACBE-A59E042A321C}" type="datetime1">
              <a:rPr lang="en-US" smtClean="0"/>
              <a:t>6/21/2019</a:t>
            </a:fld>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hesc.ny.gov/partner-access/financial-aid-professionals/tap-and-scholarship-resources/tap-coach/12-ada-part-time-tap.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transitionsourc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www.mvcc.edu/academics/online/video-library.php" TargetMode="External"/><Relationship Id="rId5" Type="http://schemas.openxmlformats.org/officeDocument/2006/relationships/hyperlink" Target="https://www.pholody.com/play/TCOxR/February%2011%2C%202019" TargetMode="External"/><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1"/>
            <a:ext cx="7772400" cy="1600199"/>
          </a:xfrm>
        </p:spPr>
        <p:txBody>
          <a:bodyPr>
            <a:noAutofit/>
          </a:bodyPr>
          <a:lstStyle/>
          <a:p>
            <a:pPr algn="ctr"/>
            <a:r>
              <a:rPr lang="en-US" sz="3200" dirty="0"/>
              <a:t>Advisory Council on </a:t>
            </a:r>
            <a:r>
              <a:rPr lang="en-US" sz="3200" dirty="0" smtClean="0"/>
              <a:t>Post Secondary Education</a:t>
            </a:r>
            <a:r>
              <a:rPr lang="en-US" sz="3200" dirty="0"/>
              <a:t/>
            </a:r>
            <a:br>
              <a:rPr lang="en-US" sz="3200" dirty="0"/>
            </a:br>
            <a:r>
              <a:rPr lang="en-US" sz="3200" dirty="0"/>
              <a:t>For Students with Disabilities</a:t>
            </a:r>
            <a:r>
              <a:rPr lang="en-US" sz="3600" dirty="0"/>
              <a:t/>
            </a:r>
            <a:br>
              <a:rPr lang="en-US" sz="3600" dirty="0"/>
            </a:br>
            <a:endParaRPr lang="en-US" sz="3600" dirty="0"/>
          </a:p>
        </p:txBody>
      </p:sp>
      <p:sp>
        <p:nvSpPr>
          <p:cNvPr id="3" name="Subtitle 2"/>
          <p:cNvSpPr>
            <a:spLocks noGrp="1"/>
          </p:cNvSpPr>
          <p:nvPr>
            <p:ph type="subTitle" idx="1"/>
          </p:nvPr>
        </p:nvSpPr>
        <p:spPr>
          <a:xfrm>
            <a:off x="685800" y="3048000"/>
            <a:ext cx="7467600" cy="2600960"/>
          </a:xfrm>
        </p:spPr>
        <p:txBody>
          <a:bodyPr>
            <a:normAutofit fontScale="92500" lnSpcReduction="20000"/>
          </a:bodyPr>
          <a:lstStyle/>
          <a:p>
            <a:r>
              <a:rPr lang="en-US" sz="2400" b="1" dirty="0" smtClean="0"/>
              <a:t>Co-Chairs: </a:t>
            </a:r>
            <a:r>
              <a:rPr lang="en-US" sz="2400" dirty="0" smtClean="0"/>
              <a:t>Dr. Christine </a:t>
            </a:r>
            <a:r>
              <a:rPr lang="en-US" sz="2400" smtClean="0"/>
              <a:t>Cea- NYSED Board </a:t>
            </a:r>
            <a:r>
              <a:rPr lang="en-US" sz="2400" dirty="0" smtClean="0"/>
              <a:t>of Regents &amp; Tamara Mariotti, NYSDSC/MVCC</a:t>
            </a:r>
          </a:p>
          <a:p>
            <a:r>
              <a:rPr lang="en-US" sz="2400" b="1" dirty="0" smtClean="0"/>
              <a:t>Advisory Council Member:</a:t>
            </a:r>
          </a:p>
          <a:p>
            <a:r>
              <a:rPr lang="en-US" sz="2400" dirty="0" smtClean="0"/>
              <a:t>Dr. Christopher Rosa, Interim Vice </a:t>
            </a:r>
            <a:r>
              <a:rPr lang="en-US" sz="2400" dirty="0"/>
              <a:t>Chancellor for Student </a:t>
            </a:r>
            <a:r>
              <a:rPr lang="en-US" sz="2400" dirty="0" smtClean="0"/>
              <a:t>Affairs – CUNY</a:t>
            </a:r>
          </a:p>
          <a:p>
            <a:r>
              <a:rPr lang="en-US" sz="2400" b="1" dirty="0" smtClean="0"/>
              <a:t>Advisory Council implementation:</a:t>
            </a:r>
          </a:p>
          <a:p>
            <a:r>
              <a:rPr lang="en-US" sz="2400" dirty="0" smtClean="0"/>
              <a:t>Kevin Smith, </a:t>
            </a:r>
            <a:r>
              <a:rPr lang="en-US" sz="2400" dirty="0"/>
              <a:t>Deputy </a:t>
            </a:r>
            <a:r>
              <a:rPr lang="en-US" sz="2400" dirty="0" smtClean="0"/>
              <a:t>Commissioner of ACCES, Proprietary, and Adult Education - NYSED</a:t>
            </a:r>
          </a:p>
          <a:p>
            <a:pPr algn="ctr"/>
            <a:endParaRPr lang="en-US" sz="2400" dirty="0"/>
          </a:p>
        </p:txBody>
      </p:sp>
      <p:sp>
        <p:nvSpPr>
          <p:cNvPr id="4" name="Slide Number Placeholder 3"/>
          <p:cNvSpPr>
            <a:spLocks noGrp="1"/>
          </p:cNvSpPr>
          <p:nvPr>
            <p:ph type="sldNum" sz="quarter" idx="12"/>
          </p:nvPr>
        </p:nvSpPr>
        <p:spPr/>
        <p:txBody>
          <a:bodyPr/>
          <a:lstStyle/>
          <a:p>
            <a:fld id="{8AA3F306-6E9D-4DA2-902A-707D14577B72}" type="slidenum">
              <a:rPr lang="en-US" smtClean="0"/>
              <a:t>1</a:t>
            </a:fld>
            <a:endParaRPr lang="en-US" dirty="0"/>
          </a:p>
        </p:txBody>
      </p:sp>
    </p:spTree>
    <p:extLst>
      <p:ext uri="{BB962C8B-B14F-4D97-AF65-F5344CB8AC3E}">
        <p14:creationId xmlns:p14="http://schemas.microsoft.com/office/powerpoint/2010/main" val="41623569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Enhancing Services &amp; Supports for Students with Disabilities in College - Timeline</a:t>
            </a:r>
          </a:p>
        </p:txBody>
      </p:sp>
      <p:sp>
        <p:nvSpPr>
          <p:cNvPr id="3" name="Content Placeholder 2"/>
          <p:cNvSpPr>
            <a:spLocks noGrp="1"/>
          </p:cNvSpPr>
          <p:nvPr>
            <p:ph idx="1"/>
          </p:nvPr>
        </p:nvSpPr>
        <p:spPr/>
        <p:txBody>
          <a:bodyPr>
            <a:normAutofit/>
          </a:bodyPr>
          <a:lstStyle/>
          <a:p>
            <a:r>
              <a:rPr lang="en-US" sz="3200" dirty="0"/>
              <a:t>Now- </a:t>
            </a:r>
            <a:r>
              <a:rPr lang="en-US" sz="3200" dirty="0" smtClean="0"/>
              <a:t>January 2020: Building Our Coalition!</a:t>
            </a:r>
          </a:p>
          <a:p>
            <a:r>
              <a:rPr lang="en-US" sz="3200" dirty="0" smtClean="0"/>
              <a:t>Strategies </a:t>
            </a:r>
            <a:endParaRPr lang="en-US" sz="3200" dirty="0"/>
          </a:p>
        </p:txBody>
      </p:sp>
      <p:sp>
        <p:nvSpPr>
          <p:cNvPr id="4" name="Slide Number Placeholder 3"/>
          <p:cNvSpPr>
            <a:spLocks noGrp="1"/>
          </p:cNvSpPr>
          <p:nvPr>
            <p:ph type="sldNum" sz="quarter" idx="12"/>
          </p:nvPr>
        </p:nvSpPr>
        <p:spPr/>
        <p:txBody>
          <a:bodyPr/>
          <a:lstStyle/>
          <a:p>
            <a:fld id="{8AA3F306-6E9D-4DA2-902A-707D14577B72}" type="slidenum">
              <a:rPr lang="en-US" smtClean="0"/>
              <a:t>10</a:t>
            </a:fld>
            <a:endParaRPr lang="en-US" dirty="0"/>
          </a:p>
        </p:txBody>
      </p:sp>
    </p:spTree>
    <p:extLst>
      <p:ext uri="{BB962C8B-B14F-4D97-AF65-F5344CB8AC3E}">
        <p14:creationId xmlns:p14="http://schemas.microsoft.com/office/powerpoint/2010/main" val="35298578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Advisory Council Successes</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NY State ADA </a:t>
            </a:r>
            <a:r>
              <a:rPr lang="en-US" b="1" dirty="0"/>
              <a:t>Part time </a:t>
            </a:r>
            <a:r>
              <a:rPr lang="en-US" b="1" dirty="0" smtClean="0"/>
              <a:t>TAP </a:t>
            </a:r>
            <a:r>
              <a:rPr lang="en-US" dirty="0" smtClean="0"/>
              <a:t>was included in section </a:t>
            </a:r>
            <a:r>
              <a:rPr lang="en-US" dirty="0"/>
              <a:t>145-2.1(a)(4) of the NY State educational requirements for awards and loans </a:t>
            </a:r>
            <a:r>
              <a:rPr lang="en-US" dirty="0" smtClean="0">
                <a:hlinkClick r:id="rId3"/>
              </a:rPr>
              <a:t>https</a:t>
            </a:r>
            <a:r>
              <a:rPr lang="en-US" dirty="0">
                <a:hlinkClick r:id="rId3"/>
              </a:rPr>
              <a:t>://</a:t>
            </a:r>
            <a:r>
              <a:rPr lang="en-US" dirty="0" smtClean="0">
                <a:hlinkClick r:id="rId3"/>
              </a:rPr>
              <a:t>www.hesc.ny.gov/partner-access/financial-aid-professionals/tap-and-scholarship-resources/tap-coach/12-ada-part-time-tap.html</a:t>
            </a:r>
            <a:endParaRPr lang="en-US" dirty="0" smtClean="0"/>
          </a:p>
          <a:p>
            <a:r>
              <a:rPr lang="en-US" b="1" dirty="0" smtClean="0"/>
              <a:t>NY State Reader’s Aid funding transformation</a:t>
            </a:r>
            <a:r>
              <a:rPr lang="en-US" dirty="0" smtClean="0"/>
              <a:t>: Amended Section </a:t>
            </a:r>
            <a:r>
              <a:rPr lang="en-US" dirty="0"/>
              <a:t>4210 of the education law, as amended by </a:t>
            </a:r>
            <a:r>
              <a:rPr lang="en-US" dirty="0" smtClean="0"/>
              <a:t>chapter 350 </a:t>
            </a:r>
            <a:r>
              <a:rPr lang="en-US" dirty="0"/>
              <a:t>of the laws </a:t>
            </a:r>
            <a:r>
              <a:rPr lang="en-US" dirty="0" smtClean="0"/>
              <a:t>to provide an increase of annual dollars for aid to Blind and or deaf students, visually impaired, Deaf-Blind, hard of hearing and print disabled. § </a:t>
            </a:r>
            <a:r>
              <a:rPr lang="en-US" dirty="0"/>
              <a:t>4210 of the Education Law </a:t>
            </a:r>
            <a:endParaRPr lang="en-US" dirty="0" smtClean="0"/>
          </a:p>
          <a:p>
            <a:r>
              <a:rPr lang="en-US" b="1" dirty="0" smtClean="0"/>
              <a:t>Designated Perkins funding </a:t>
            </a:r>
            <a:r>
              <a:rPr lang="en-US" dirty="0" smtClean="0"/>
              <a:t>specifically for a portion of the funds going toward students with disabilities</a:t>
            </a:r>
          </a:p>
          <a:p>
            <a:r>
              <a:rPr lang="en-US" b="1" dirty="0" smtClean="0"/>
              <a:t>Reviewed comprehensive websites </a:t>
            </a:r>
            <a:r>
              <a:rPr lang="en-US" dirty="0"/>
              <a:t>for common sharing of the process for students </a:t>
            </a:r>
            <a:r>
              <a:rPr lang="en-US" dirty="0" smtClean="0"/>
              <a:t>with disabilities and </a:t>
            </a:r>
            <a:r>
              <a:rPr lang="en-US" dirty="0"/>
              <a:t>parents in </a:t>
            </a:r>
            <a:r>
              <a:rPr lang="en-US" dirty="0" smtClean="0"/>
              <a:t>NY with higher education information</a:t>
            </a:r>
          </a:p>
          <a:p>
            <a:r>
              <a:rPr lang="en-US" b="1" dirty="0" smtClean="0"/>
              <a:t>Enhanced disability data collection </a:t>
            </a:r>
            <a:r>
              <a:rPr lang="en-US" dirty="0" smtClean="0"/>
              <a:t>continuity of the 2H2 HEDS report for Higher Education reporting</a:t>
            </a:r>
          </a:p>
          <a:p>
            <a:endParaRPr lang="en-US" dirty="0"/>
          </a:p>
        </p:txBody>
      </p:sp>
      <p:sp>
        <p:nvSpPr>
          <p:cNvPr id="4" name="Slide Number Placeholder 3"/>
          <p:cNvSpPr>
            <a:spLocks noGrp="1"/>
          </p:cNvSpPr>
          <p:nvPr>
            <p:ph type="sldNum" sz="quarter" idx="12"/>
          </p:nvPr>
        </p:nvSpPr>
        <p:spPr/>
        <p:txBody>
          <a:bodyPr/>
          <a:lstStyle/>
          <a:p>
            <a:fld id="{8AA3F306-6E9D-4DA2-902A-707D14577B72}" type="slidenum">
              <a:rPr lang="en-US" smtClean="0"/>
              <a:t>11</a:t>
            </a:fld>
            <a:endParaRPr lang="en-US" dirty="0"/>
          </a:p>
        </p:txBody>
      </p:sp>
    </p:spTree>
    <p:extLst>
      <p:ext uri="{BB962C8B-B14F-4D97-AF65-F5344CB8AC3E}">
        <p14:creationId xmlns:p14="http://schemas.microsoft.com/office/powerpoint/2010/main" val="21977546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ACCES-VR</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Reader’s Aid Program:</a:t>
            </a:r>
          </a:p>
          <a:p>
            <a:r>
              <a:rPr lang="en-US" dirty="0" smtClean="0"/>
              <a:t>Administers  the </a:t>
            </a:r>
            <a:r>
              <a:rPr lang="en-US" dirty="0"/>
              <a:t>Reader’s Aid Program in partnership with disabled student service offices</a:t>
            </a:r>
          </a:p>
          <a:p>
            <a:r>
              <a:rPr lang="en-US" dirty="0"/>
              <a:t>Provides reimbursement to institutions of higher education for note takers and/or sign language interpreter services</a:t>
            </a:r>
          </a:p>
          <a:p>
            <a:r>
              <a:rPr lang="en-US" dirty="0"/>
              <a:t>Funds are limited to matriculated students who are legally blind and/or profoundly </a:t>
            </a:r>
            <a:r>
              <a:rPr lang="en-US" dirty="0" smtClean="0"/>
              <a:t>hearing-impaired</a:t>
            </a:r>
          </a:p>
          <a:p>
            <a:pPr marL="114300" indent="0">
              <a:buNone/>
            </a:pPr>
            <a:r>
              <a:rPr lang="en-US" dirty="0" smtClean="0"/>
              <a:t>Transition Services</a:t>
            </a:r>
          </a:p>
          <a:p>
            <a:r>
              <a:rPr lang="en-US" dirty="0"/>
              <a:t>Created a Transition </a:t>
            </a:r>
            <a:r>
              <a:rPr lang="en-US" dirty="0" smtClean="0"/>
              <a:t>Unit</a:t>
            </a:r>
          </a:p>
          <a:p>
            <a:r>
              <a:rPr lang="en-US" dirty="0" smtClean="0"/>
              <a:t>Parent Centers - Changes </a:t>
            </a:r>
          </a:p>
          <a:p>
            <a:r>
              <a:rPr lang="en-US" dirty="0"/>
              <a:t>Regional Special Education Technical Assistance Centers (RSE-TASC) and Regional Vocational Rehabilitation-Community Employment Specialist (RVR-CES</a:t>
            </a:r>
            <a:r>
              <a:rPr lang="en-US" smtClean="0"/>
              <a:t>) Changes</a:t>
            </a:r>
            <a:endParaRPr lang="en-US" dirty="0"/>
          </a:p>
          <a:p>
            <a:endParaRPr lang="en-US" dirty="0"/>
          </a:p>
          <a:p>
            <a:endParaRPr lang="en-US" dirty="0" smtClean="0"/>
          </a:p>
          <a:p>
            <a:pPr marL="114300" indent="0">
              <a:buNone/>
            </a:pPr>
            <a:endParaRPr lang="en-US" dirty="0"/>
          </a:p>
        </p:txBody>
      </p:sp>
      <p:sp>
        <p:nvSpPr>
          <p:cNvPr id="4" name="Slide Number Placeholder 3"/>
          <p:cNvSpPr>
            <a:spLocks noGrp="1"/>
          </p:cNvSpPr>
          <p:nvPr>
            <p:ph type="sldNum" sz="quarter" idx="12"/>
          </p:nvPr>
        </p:nvSpPr>
        <p:spPr/>
        <p:txBody>
          <a:bodyPr/>
          <a:lstStyle/>
          <a:p>
            <a:fld id="{8AA3F306-6E9D-4DA2-902A-707D14577B72}" type="slidenum">
              <a:rPr lang="en-US" smtClean="0"/>
              <a:t>12</a:t>
            </a:fld>
            <a:endParaRPr lang="en-US" dirty="0"/>
          </a:p>
        </p:txBody>
      </p:sp>
    </p:spTree>
    <p:extLst>
      <p:ext uri="{BB962C8B-B14F-4D97-AF65-F5344CB8AC3E}">
        <p14:creationId xmlns:p14="http://schemas.microsoft.com/office/powerpoint/2010/main" val="29644133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543800" cy="1676400"/>
          </a:xfrm>
        </p:spPr>
        <p:txBody>
          <a:bodyPr/>
          <a:lstStyle/>
          <a:p>
            <a:pPr algn="ctr"/>
            <a:r>
              <a:rPr lang="en-US" sz="4000" dirty="0" smtClean="0"/>
              <a:t>Key Issues and Challenges for Advisory Council’s future</a:t>
            </a:r>
            <a:endParaRPr lang="en-US" sz="4000" dirty="0"/>
          </a:p>
        </p:txBody>
      </p:sp>
      <p:sp>
        <p:nvSpPr>
          <p:cNvPr id="3" name="Subtitle 2"/>
          <p:cNvSpPr>
            <a:spLocks noGrp="1"/>
          </p:cNvSpPr>
          <p:nvPr>
            <p:ph type="subTitle" idx="1"/>
          </p:nvPr>
        </p:nvSpPr>
        <p:spPr>
          <a:xfrm>
            <a:off x="457200" y="2286000"/>
            <a:ext cx="7543800" cy="3733800"/>
          </a:xfrm>
        </p:spPr>
        <p:txBody>
          <a:bodyPr>
            <a:normAutofit fontScale="77500" lnSpcReduction="20000"/>
          </a:bodyPr>
          <a:lstStyle/>
          <a:p>
            <a:pPr marL="342900" indent="-342900">
              <a:buFont typeface="Arial" panose="020B0604020202020204" pitchFamily="34" charset="0"/>
              <a:buChar char="•"/>
            </a:pPr>
            <a:r>
              <a:rPr lang="en-US" dirty="0" smtClean="0">
                <a:solidFill>
                  <a:schemeClr val="tx2"/>
                </a:solidFill>
              </a:rPr>
              <a:t>Availability </a:t>
            </a:r>
            <a:r>
              <a:rPr lang="en-US" dirty="0">
                <a:solidFill>
                  <a:schemeClr val="tx2"/>
                </a:solidFill>
              </a:rPr>
              <a:t>of fiscal </a:t>
            </a:r>
            <a:r>
              <a:rPr lang="en-US" dirty="0" smtClean="0">
                <a:solidFill>
                  <a:schemeClr val="tx2"/>
                </a:solidFill>
              </a:rPr>
              <a:t>resources – staffing ratios in Higher education</a:t>
            </a:r>
          </a:p>
          <a:p>
            <a:pPr marL="342900" indent="-342900">
              <a:buFont typeface="Arial" panose="020B0604020202020204" pitchFamily="34" charset="0"/>
              <a:buChar char="•"/>
            </a:pPr>
            <a:r>
              <a:rPr lang="en-US" dirty="0" smtClean="0">
                <a:solidFill>
                  <a:schemeClr val="tx2"/>
                </a:solidFill>
              </a:rPr>
              <a:t>Improve participation and completion of post secondary pursuits for students with disabilities</a:t>
            </a:r>
            <a:endParaRPr lang="en-US" dirty="0">
              <a:solidFill>
                <a:schemeClr val="tx2"/>
              </a:solidFill>
            </a:endParaRPr>
          </a:p>
          <a:p>
            <a:pPr marL="342900" indent="-342900">
              <a:buFont typeface="Arial" panose="020B0604020202020204" pitchFamily="34" charset="0"/>
              <a:buChar char="•"/>
            </a:pPr>
            <a:r>
              <a:rPr lang="en-US" dirty="0" smtClean="0">
                <a:solidFill>
                  <a:schemeClr val="tx2"/>
                </a:solidFill>
              </a:rPr>
              <a:t>Effective </a:t>
            </a:r>
            <a:r>
              <a:rPr lang="en-US" dirty="0">
                <a:solidFill>
                  <a:schemeClr val="tx2"/>
                </a:solidFill>
              </a:rPr>
              <a:t>transition </a:t>
            </a:r>
            <a:r>
              <a:rPr lang="en-US" dirty="0" smtClean="0">
                <a:solidFill>
                  <a:schemeClr val="tx2"/>
                </a:solidFill>
              </a:rPr>
              <a:t>planning into and out of higher education </a:t>
            </a:r>
            <a:endParaRPr lang="en-US" dirty="0">
              <a:solidFill>
                <a:schemeClr val="tx2"/>
              </a:solidFill>
            </a:endParaRPr>
          </a:p>
          <a:p>
            <a:pPr marL="342900" indent="-342900">
              <a:buFont typeface="Arial" panose="020B0604020202020204" pitchFamily="34" charset="0"/>
              <a:buChar char="•"/>
            </a:pPr>
            <a:r>
              <a:rPr lang="en-US" dirty="0" smtClean="0">
                <a:solidFill>
                  <a:schemeClr val="tx2"/>
                </a:solidFill>
              </a:rPr>
              <a:t>Availability </a:t>
            </a:r>
            <a:r>
              <a:rPr lang="en-US" dirty="0">
                <a:solidFill>
                  <a:schemeClr val="tx2"/>
                </a:solidFill>
              </a:rPr>
              <a:t>of disability related </a:t>
            </a:r>
            <a:r>
              <a:rPr lang="en-US" dirty="0" smtClean="0">
                <a:solidFill>
                  <a:schemeClr val="tx2"/>
                </a:solidFill>
              </a:rPr>
              <a:t>training to faculty and staff at institutes </a:t>
            </a:r>
          </a:p>
          <a:p>
            <a:pPr marL="342900" indent="-342900">
              <a:buFont typeface="Arial" panose="020B0604020202020204" pitchFamily="34" charset="0"/>
              <a:buChar char="•"/>
            </a:pPr>
            <a:r>
              <a:rPr lang="en-US" dirty="0" smtClean="0">
                <a:solidFill>
                  <a:schemeClr val="tx2"/>
                </a:solidFill>
              </a:rPr>
              <a:t>Support Secondary education toward acclimation </a:t>
            </a:r>
            <a:r>
              <a:rPr lang="en-US" dirty="0">
                <a:solidFill>
                  <a:schemeClr val="tx2"/>
                </a:solidFill>
              </a:rPr>
              <a:t>to the rigor of higher education </a:t>
            </a:r>
            <a:r>
              <a:rPr lang="en-US" dirty="0" smtClean="0">
                <a:solidFill>
                  <a:schemeClr val="tx2"/>
                </a:solidFill>
              </a:rPr>
              <a:t>requirements </a:t>
            </a:r>
            <a:r>
              <a:rPr lang="en-US" dirty="0">
                <a:solidFill>
                  <a:schemeClr val="tx2"/>
                </a:solidFill>
              </a:rPr>
              <a:t> </a:t>
            </a:r>
            <a:r>
              <a:rPr lang="en-US" dirty="0" smtClean="0">
                <a:solidFill>
                  <a:schemeClr val="tx2"/>
                </a:solidFill>
              </a:rPr>
              <a:t>such as </a:t>
            </a:r>
            <a:r>
              <a:rPr lang="en-US" dirty="0">
                <a:solidFill>
                  <a:schemeClr val="tx2"/>
                </a:solidFill>
              </a:rPr>
              <a:t>e</a:t>
            </a:r>
            <a:r>
              <a:rPr lang="en-US" dirty="0" smtClean="0">
                <a:solidFill>
                  <a:schemeClr val="tx2"/>
                </a:solidFill>
              </a:rPr>
              <a:t>xemptions </a:t>
            </a:r>
            <a:r>
              <a:rPr lang="en-US" dirty="0">
                <a:solidFill>
                  <a:schemeClr val="tx2"/>
                </a:solidFill>
              </a:rPr>
              <a:t>for Languages Other Than English and how they affect admission of students with disabilities to institutions of higher education</a:t>
            </a:r>
          </a:p>
          <a:p>
            <a:pPr marL="342900" indent="-342900">
              <a:buFont typeface="Arial" panose="020B0604020202020204" pitchFamily="34" charset="0"/>
              <a:buChar char="•"/>
            </a:pPr>
            <a:r>
              <a:rPr lang="en-US" dirty="0" smtClean="0">
                <a:solidFill>
                  <a:schemeClr val="tx2"/>
                </a:solidFill>
              </a:rPr>
              <a:t>Providing technical assistance for public announcements and information that parents and students with disabilities can understand about their rights and responsibilities in higher education </a:t>
            </a:r>
          </a:p>
          <a:p>
            <a:pPr marL="342900" indent="-342900">
              <a:buFont typeface="Arial" panose="020B0604020202020204" pitchFamily="34" charset="0"/>
              <a:buChar char="•"/>
            </a:pPr>
            <a:r>
              <a:rPr lang="en-US" dirty="0" smtClean="0">
                <a:solidFill>
                  <a:schemeClr val="tx2"/>
                </a:solidFill>
              </a:rPr>
              <a:t>Limited data collection available about students with disabilities in higher education </a:t>
            </a:r>
          </a:p>
          <a:p>
            <a:pPr marL="342900" indent="-342900">
              <a:buFont typeface="Arial" panose="020B0604020202020204" pitchFamily="34" charset="0"/>
              <a:buChar char="•"/>
            </a:pPr>
            <a:r>
              <a:rPr lang="en-US" dirty="0" smtClean="0">
                <a:solidFill>
                  <a:schemeClr val="tx2"/>
                </a:solidFill>
              </a:rPr>
              <a:t>ELLs with </a:t>
            </a:r>
            <a:r>
              <a:rPr lang="en-US" dirty="0">
                <a:solidFill>
                  <a:schemeClr val="tx2"/>
                </a:solidFill>
              </a:rPr>
              <a:t>Disabilities </a:t>
            </a:r>
            <a:r>
              <a:rPr lang="en-US" dirty="0" smtClean="0">
                <a:solidFill>
                  <a:schemeClr val="tx2"/>
                </a:solidFill>
              </a:rPr>
              <a:t>There has been proposals for SUBPART </a:t>
            </a:r>
            <a:r>
              <a:rPr lang="en-US" dirty="0">
                <a:solidFill>
                  <a:schemeClr val="tx2"/>
                </a:solidFill>
              </a:rPr>
              <a:t>154-3 </a:t>
            </a:r>
            <a:r>
              <a:rPr lang="en-US" dirty="0" smtClean="0">
                <a:solidFill>
                  <a:schemeClr val="tx2"/>
                </a:solidFill>
              </a:rPr>
              <a:t>If </a:t>
            </a:r>
            <a:r>
              <a:rPr lang="en-US" dirty="0">
                <a:solidFill>
                  <a:schemeClr val="tx2"/>
                </a:solidFill>
              </a:rPr>
              <a:t>adopted by the Board of Regents, will </a:t>
            </a:r>
            <a:r>
              <a:rPr lang="en-US" dirty="0" smtClean="0">
                <a:solidFill>
                  <a:schemeClr val="tx2"/>
                </a:solidFill>
              </a:rPr>
              <a:t>establish: ELL </a:t>
            </a:r>
            <a:r>
              <a:rPr lang="en-US" dirty="0">
                <a:solidFill>
                  <a:schemeClr val="tx2"/>
                </a:solidFill>
              </a:rPr>
              <a:t>Identification criteria for Students with a Disability; and </a:t>
            </a:r>
            <a:r>
              <a:rPr lang="en-US" dirty="0" smtClean="0">
                <a:solidFill>
                  <a:schemeClr val="tx2"/>
                </a:solidFill>
              </a:rPr>
              <a:t>ELL </a:t>
            </a:r>
            <a:r>
              <a:rPr lang="en-US" dirty="0">
                <a:solidFill>
                  <a:schemeClr val="tx2"/>
                </a:solidFill>
              </a:rPr>
              <a:t>Exit process and criteria for eligible Students with a Disability</a:t>
            </a:r>
            <a:r>
              <a:rPr lang="en-US">
                <a:solidFill>
                  <a:schemeClr val="tx2"/>
                </a:solidFill>
              </a:rPr>
              <a:t>. </a:t>
            </a:r>
            <a:endParaRPr lang="en-US" dirty="0" smtClean="0">
              <a:solidFill>
                <a:schemeClr val="tx2"/>
              </a:solidFill>
            </a:endParaRPr>
          </a:p>
        </p:txBody>
      </p:sp>
      <p:sp>
        <p:nvSpPr>
          <p:cNvPr id="4" name="Slide Number Placeholder 3"/>
          <p:cNvSpPr>
            <a:spLocks noGrp="1"/>
          </p:cNvSpPr>
          <p:nvPr>
            <p:ph type="sldNum" sz="quarter" idx="12"/>
          </p:nvPr>
        </p:nvSpPr>
        <p:spPr/>
        <p:txBody>
          <a:bodyPr/>
          <a:lstStyle/>
          <a:p>
            <a:fld id="{8AA3F306-6E9D-4DA2-902A-707D14577B72}" type="slidenum">
              <a:rPr lang="en-US" smtClean="0"/>
              <a:t>13</a:t>
            </a:fld>
            <a:endParaRPr lang="en-US" dirty="0"/>
          </a:p>
        </p:txBody>
      </p:sp>
    </p:spTree>
    <p:extLst>
      <p:ext uri="{BB962C8B-B14F-4D97-AF65-F5344CB8AC3E}">
        <p14:creationId xmlns:p14="http://schemas.microsoft.com/office/powerpoint/2010/main" val="23661755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More Questions</a:t>
            </a:r>
            <a:endParaRPr lang="en-US" dirty="0"/>
          </a:p>
        </p:txBody>
      </p:sp>
      <p:sp>
        <p:nvSpPr>
          <p:cNvPr id="3" name="Content Placeholder 2"/>
          <p:cNvSpPr>
            <a:spLocks noGrp="1"/>
          </p:cNvSpPr>
          <p:nvPr>
            <p:ph idx="1"/>
          </p:nvPr>
        </p:nvSpPr>
        <p:spPr>
          <a:xfrm>
            <a:off x="457200" y="2895600"/>
            <a:ext cx="7620000" cy="3505200"/>
          </a:xfrm>
        </p:spPr>
        <p:txBody>
          <a:bodyPr>
            <a:normAutofit/>
          </a:bodyPr>
          <a:lstStyle/>
          <a:p>
            <a:pPr marL="114300" indent="0">
              <a:buNone/>
            </a:pPr>
            <a:r>
              <a:rPr lang="en-US" sz="3000" dirty="0" smtClean="0"/>
              <a:t>Thank you.</a:t>
            </a:r>
          </a:p>
        </p:txBody>
      </p:sp>
      <p:sp>
        <p:nvSpPr>
          <p:cNvPr id="4" name="Slide Number Placeholder 3"/>
          <p:cNvSpPr>
            <a:spLocks noGrp="1"/>
          </p:cNvSpPr>
          <p:nvPr>
            <p:ph type="sldNum" sz="quarter" idx="12"/>
          </p:nvPr>
        </p:nvSpPr>
        <p:spPr/>
        <p:txBody>
          <a:bodyPr/>
          <a:lstStyle/>
          <a:p>
            <a:fld id="{8AA3F306-6E9D-4DA2-902A-707D14577B72}" type="slidenum">
              <a:rPr lang="en-US" smtClean="0"/>
              <a:t>14</a:t>
            </a:fld>
            <a:endParaRPr lang="en-US" dirty="0"/>
          </a:p>
        </p:txBody>
      </p:sp>
    </p:spTree>
    <p:extLst>
      <p:ext uri="{BB962C8B-B14F-4D97-AF65-F5344CB8AC3E}">
        <p14:creationId xmlns:p14="http://schemas.microsoft.com/office/powerpoint/2010/main" val="28531980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1"/>
            <a:ext cx="8153400" cy="1676400"/>
          </a:xfrm>
        </p:spPr>
        <p:txBody>
          <a:bodyPr/>
          <a:lstStyle/>
          <a:p>
            <a:pPr algn="ctr"/>
            <a:r>
              <a:rPr lang="en-US" sz="4000" dirty="0" smtClean="0"/>
              <a:t>Advisory Council on Higher Education for Students with Disabilities</a:t>
            </a:r>
            <a:endParaRPr lang="en-US" sz="4000" dirty="0"/>
          </a:p>
        </p:txBody>
      </p:sp>
      <p:sp>
        <p:nvSpPr>
          <p:cNvPr id="3" name="Subtitle 2"/>
          <p:cNvSpPr>
            <a:spLocks noGrp="1"/>
          </p:cNvSpPr>
          <p:nvPr>
            <p:ph type="subTitle" idx="1"/>
          </p:nvPr>
        </p:nvSpPr>
        <p:spPr>
          <a:xfrm>
            <a:off x="304800" y="3124200"/>
            <a:ext cx="7848600" cy="1600200"/>
          </a:xfrm>
        </p:spPr>
        <p:txBody>
          <a:bodyPr>
            <a:normAutofit fontScale="92500" lnSpcReduction="10000"/>
          </a:bodyPr>
          <a:lstStyle/>
          <a:p>
            <a:pPr marL="457200" indent="-457200">
              <a:buFont typeface="Arial" panose="020B0604020202020204" pitchFamily="34" charset="0"/>
              <a:buChar char="•"/>
            </a:pPr>
            <a:r>
              <a:rPr lang="en-US" sz="2800" dirty="0" smtClean="0">
                <a:solidFill>
                  <a:schemeClr val="tx2"/>
                </a:solidFill>
              </a:rPr>
              <a:t>Board of Regents approved creation of Council December 2013</a:t>
            </a:r>
          </a:p>
          <a:p>
            <a:pPr marL="457200" indent="-457200">
              <a:buFont typeface="Arial" panose="020B0604020202020204" pitchFamily="34" charset="0"/>
              <a:buChar char="•"/>
            </a:pPr>
            <a:r>
              <a:rPr lang="en-US" sz="2800" dirty="0" smtClean="0">
                <a:solidFill>
                  <a:schemeClr val="tx2"/>
                </a:solidFill>
              </a:rPr>
              <a:t>First full Advisory Council meeting was held on October 24, 2014.</a:t>
            </a:r>
            <a:endParaRPr lang="en-US" sz="2800" dirty="0">
              <a:solidFill>
                <a:schemeClr val="tx2"/>
              </a:solidFill>
            </a:endParaRPr>
          </a:p>
        </p:txBody>
      </p:sp>
      <p:sp>
        <p:nvSpPr>
          <p:cNvPr id="4" name="Slide Number Placeholder 3"/>
          <p:cNvSpPr>
            <a:spLocks noGrp="1"/>
          </p:cNvSpPr>
          <p:nvPr>
            <p:ph type="sldNum" sz="quarter" idx="12"/>
          </p:nvPr>
        </p:nvSpPr>
        <p:spPr/>
        <p:txBody>
          <a:bodyPr/>
          <a:lstStyle/>
          <a:p>
            <a:fld id="{8AA3F306-6E9D-4DA2-902A-707D14577B72}" type="slidenum">
              <a:rPr lang="en-US" smtClean="0"/>
              <a:t>2</a:t>
            </a:fld>
            <a:endParaRPr lang="en-US" dirty="0"/>
          </a:p>
        </p:txBody>
      </p:sp>
    </p:spTree>
    <p:extLst>
      <p:ext uri="{BB962C8B-B14F-4D97-AF65-F5344CB8AC3E}">
        <p14:creationId xmlns:p14="http://schemas.microsoft.com/office/powerpoint/2010/main" val="34810348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543800" cy="1066800"/>
          </a:xfrm>
        </p:spPr>
        <p:txBody>
          <a:bodyPr/>
          <a:lstStyle/>
          <a:p>
            <a:pPr algn="ctr"/>
            <a:r>
              <a:rPr lang="en-US" dirty="0" smtClean="0"/>
              <a:t>Purpose &amp; Goal</a:t>
            </a:r>
            <a:endParaRPr lang="en-US" dirty="0"/>
          </a:p>
        </p:txBody>
      </p:sp>
      <p:sp>
        <p:nvSpPr>
          <p:cNvPr id="3" name="Subtitle 2"/>
          <p:cNvSpPr>
            <a:spLocks noGrp="1"/>
          </p:cNvSpPr>
          <p:nvPr>
            <p:ph type="subTitle" idx="1"/>
          </p:nvPr>
        </p:nvSpPr>
        <p:spPr>
          <a:xfrm>
            <a:off x="685800" y="2743200"/>
            <a:ext cx="7239000" cy="2895600"/>
          </a:xfrm>
        </p:spPr>
        <p:txBody>
          <a:bodyPr>
            <a:normAutofit fontScale="92500" lnSpcReduction="20000"/>
          </a:bodyPr>
          <a:lstStyle/>
          <a:p>
            <a:pPr marL="342900" indent="-342900">
              <a:buFont typeface="Arial" panose="020B0604020202020204" pitchFamily="34" charset="0"/>
              <a:buChar char="•"/>
            </a:pPr>
            <a:r>
              <a:rPr lang="en-US" sz="2800" dirty="0" smtClean="0">
                <a:solidFill>
                  <a:schemeClr val="tx2"/>
                </a:solidFill>
              </a:rPr>
              <a:t>Purpose: The </a:t>
            </a:r>
            <a:r>
              <a:rPr lang="en-US" sz="2800" dirty="0">
                <a:solidFill>
                  <a:schemeClr val="tx2"/>
                </a:solidFill>
              </a:rPr>
              <a:t>council serves in an advisory capacity to the Board of Regents regarding the needed supports and services for students with disabilities to succeed in their post-secondary </a:t>
            </a:r>
            <a:r>
              <a:rPr lang="en-US" sz="2800" dirty="0" smtClean="0">
                <a:solidFill>
                  <a:schemeClr val="tx2"/>
                </a:solidFill>
              </a:rPr>
              <a:t>pursuits.</a:t>
            </a:r>
          </a:p>
          <a:p>
            <a:pPr marL="342900" indent="-342900">
              <a:buFont typeface="Arial" panose="020B0604020202020204" pitchFamily="34" charset="0"/>
              <a:buChar char="•"/>
            </a:pPr>
            <a:r>
              <a:rPr lang="en-US" sz="2800" dirty="0">
                <a:solidFill>
                  <a:schemeClr val="tx2"/>
                </a:solidFill>
              </a:rPr>
              <a:t>Goal: </a:t>
            </a:r>
            <a:r>
              <a:rPr lang="en-US" sz="2800" dirty="0" smtClean="0">
                <a:solidFill>
                  <a:schemeClr val="tx2"/>
                </a:solidFill>
              </a:rPr>
              <a:t>to </a:t>
            </a:r>
            <a:r>
              <a:rPr lang="en-US" sz="2800" dirty="0">
                <a:solidFill>
                  <a:schemeClr val="tx2"/>
                </a:solidFill>
              </a:rPr>
              <a:t>improve access to post-secondary institutions and support successful graduation outcomes</a:t>
            </a:r>
          </a:p>
        </p:txBody>
      </p:sp>
      <p:sp>
        <p:nvSpPr>
          <p:cNvPr id="4" name="Slide Number Placeholder 3"/>
          <p:cNvSpPr>
            <a:spLocks noGrp="1"/>
          </p:cNvSpPr>
          <p:nvPr>
            <p:ph type="sldNum" sz="quarter" idx="12"/>
          </p:nvPr>
        </p:nvSpPr>
        <p:spPr/>
        <p:txBody>
          <a:bodyPr/>
          <a:lstStyle/>
          <a:p>
            <a:fld id="{8AA3F306-6E9D-4DA2-902A-707D14577B72}" type="slidenum">
              <a:rPr lang="en-US" smtClean="0"/>
              <a:t>3</a:t>
            </a:fld>
            <a:endParaRPr lang="en-US" dirty="0"/>
          </a:p>
        </p:txBody>
      </p:sp>
    </p:spTree>
    <p:extLst>
      <p:ext uri="{BB962C8B-B14F-4D97-AF65-F5344CB8AC3E}">
        <p14:creationId xmlns:p14="http://schemas.microsoft.com/office/powerpoint/2010/main" val="25104824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7620000" cy="914400"/>
          </a:xfrm>
        </p:spPr>
        <p:txBody>
          <a:bodyPr/>
          <a:lstStyle/>
          <a:p>
            <a:pPr marL="114300" lvl="0" algn="ctr">
              <a:spcBef>
                <a:spcPct val="20000"/>
              </a:spcBef>
            </a:pPr>
            <a:r>
              <a:rPr lang="en-US" dirty="0" smtClean="0"/>
              <a:t>Council Membership</a:t>
            </a:r>
            <a:br>
              <a:rPr lang="en-US" dirty="0" smtClean="0"/>
            </a:br>
            <a:r>
              <a:rPr lang="en-US" dirty="0" smtClean="0"/>
              <a:t/>
            </a:r>
            <a:br>
              <a:rPr lang="en-US" dirty="0" smtClean="0"/>
            </a:br>
            <a:r>
              <a:rPr lang="en-US" sz="1800" b="1" spc="0" dirty="0" smtClean="0">
                <a:solidFill>
                  <a:srgbClr val="2F2B20"/>
                </a:solidFill>
                <a:latin typeface="Calibri"/>
                <a:ea typeface="+mn-ea"/>
                <a:cs typeface="+mn-cs"/>
              </a:rPr>
              <a:t>The </a:t>
            </a:r>
            <a:r>
              <a:rPr lang="en-US" sz="1800" b="1" spc="0" dirty="0">
                <a:solidFill>
                  <a:srgbClr val="2F2B20"/>
                </a:solidFill>
                <a:latin typeface="Calibri"/>
                <a:ea typeface="+mn-ea"/>
                <a:cs typeface="+mn-cs"/>
              </a:rPr>
              <a:t>Council membership consists  of:</a:t>
            </a:r>
            <a:r>
              <a:rPr lang="en-US" sz="1800" spc="0" dirty="0">
                <a:solidFill>
                  <a:srgbClr val="2F2B20"/>
                </a:solidFill>
                <a:latin typeface="Calibri"/>
                <a:ea typeface="+mn-ea"/>
                <a:cs typeface="+mn-cs"/>
              </a:rPr>
              <a:t/>
            </a:r>
            <a:br>
              <a:rPr lang="en-US" sz="1800" spc="0" dirty="0">
                <a:solidFill>
                  <a:srgbClr val="2F2B20"/>
                </a:solidFill>
                <a:latin typeface="Calibri"/>
                <a:ea typeface="+mn-ea"/>
                <a:cs typeface="+mn-cs"/>
              </a:rPr>
            </a:br>
            <a:endParaRPr lang="en-US" dirty="0"/>
          </a:p>
        </p:txBody>
      </p:sp>
      <p:sp>
        <p:nvSpPr>
          <p:cNvPr id="5" name="Content Placeholder 4"/>
          <p:cNvSpPr>
            <a:spLocks noGrp="1"/>
          </p:cNvSpPr>
          <p:nvPr>
            <p:ph sz="half" idx="1"/>
          </p:nvPr>
        </p:nvSpPr>
        <p:spPr>
          <a:xfrm>
            <a:off x="457200" y="1752600"/>
            <a:ext cx="3810000" cy="4373880"/>
          </a:xfrm>
        </p:spPr>
        <p:txBody>
          <a:bodyPr>
            <a:normAutofit fontScale="55000" lnSpcReduction="20000"/>
          </a:bodyPr>
          <a:lstStyle/>
          <a:p>
            <a:pPr lvl="0"/>
            <a:endParaRPr lang="en-US" dirty="0" smtClean="0"/>
          </a:p>
          <a:p>
            <a:pPr lvl="0"/>
            <a:endParaRPr lang="en-US" dirty="0"/>
          </a:p>
          <a:p>
            <a:pPr marL="114300" lvl="0" indent="0">
              <a:buNone/>
            </a:pPr>
            <a:r>
              <a:rPr lang="en-US" dirty="0" smtClean="0"/>
              <a:t>● </a:t>
            </a:r>
            <a:r>
              <a:rPr lang="en-US" dirty="0"/>
              <a:t>New York State Disability Services </a:t>
            </a:r>
            <a:r>
              <a:rPr lang="en-US" dirty="0" smtClean="0"/>
              <a:t>Council</a:t>
            </a:r>
            <a:endParaRPr lang="en-US" dirty="0"/>
          </a:p>
          <a:p>
            <a:pPr marL="114300" indent="0">
              <a:buNone/>
            </a:pPr>
            <a:r>
              <a:rPr lang="en-US" dirty="0"/>
              <a:t>● SED representative from each area:  P-12 Special </a:t>
            </a:r>
            <a:r>
              <a:rPr lang="en-US" dirty="0" smtClean="0"/>
              <a:t>Education </a:t>
            </a:r>
            <a:r>
              <a:rPr lang="en-US" dirty="0"/>
              <a:t>and Office of Bilingual Education and </a:t>
            </a:r>
            <a:r>
              <a:rPr lang="en-US" dirty="0" smtClean="0"/>
              <a:t>Foreign Language </a:t>
            </a:r>
            <a:r>
              <a:rPr lang="en-US" dirty="0"/>
              <a:t>Studies, Adult Career and Continuing Education </a:t>
            </a:r>
            <a:r>
              <a:rPr lang="en-US" dirty="0" smtClean="0"/>
              <a:t> </a:t>
            </a:r>
            <a:r>
              <a:rPr lang="en-US" dirty="0"/>
              <a:t>Services (ACCES) and Higher </a:t>
            </a:r>
            <a:r>
              <a:rPr lang="en-US" dirty="0" smtClean="0"/>
              <a:t>Education</a:t>
            </a:r>
            <a:endParaRPr lang="en-US" dirty="0"/>
          </a:p>
          <a:p>
            <a:pPr marL="114300" indent="0">
              <a:buNone/>
            </a:pPr>
            <a:r>
              <a:rPr lang="en-US" dirty="0"/>
              <a:t>●   State University of New York (SUNY</a:t>
            </a:r>
            <a:r>
              <a:rPr lang="en-US" dirty="0" smtClean="0"/>
              <a:t>)</a:t>
            </a:r>
          </a:p>
          <a:p>
            <a:pPr marL="114300" indent="0">
              <a:buNone/>
            </a:pPr>
            <a:r>
              <a:rPr lang="en-US" dirty="0" smtClean="0"/>
              <a:t>●   </a:t>
            </a:r>
            <a:r>
              <a:rPr lang="en-US" dirty="0"/>
              <a:t>City University of New York (CUNY</a:t>
            </a:r>
            <a:r>
              <a:rPr lang="en-US" dirty="0" smtClean="0"/>
              <a:t>)</a:t>
            </a:r>
            <a:endParaRPr lang="en-US" dirty="0"/>
          </a:p>
          <a:p>
            <a:pPr marL="114300" indent="0">
              <a:buNone/>
            </a:pPr>
            <a:r>
              <a:rPr lang="en-US" dirty="0"/>
              <a:t>●   Commission on Independent Colleges and </a:t>
            </a:r>
            <a:r>
              <a:rPr lang="en-US" dirty="0" smtClean="0"/>
              <a:t>	Universities</a:t>
            </a:r>
            <a:endParaRPr lang="en-US" dirty="0"/>
          </a:p>
          <a:p>
            <a:pPr marL="114300" indent="0">
              <a:buNone/>
            </a:pPr>
            <a:r>
              <a:rPr lang="en-US" dirty="0"/>
              <a:t>●   Association of Proprietary Colleges</a:t>
            </a:r>
          </a:p>
          <a:p>
            <a:pPr marL="114300" indent="0">
              <a:buNone/>
            </a:pPr>
            <a:r>
              <a:rPr lang="en-US" dirty="0"/>
              <a:t>●   Proprietary School Council</a:t>
            </a:r>
          </a:p>
          <a:p>
            <a:pPr marL="114300" indent="0">
              <a:buNone/>
            </a:pPr>
            <a:r>
              <a:rPr lang="en-US" dirty="0"/>
              <a:t>●   Regional Bilingual Education Resources    	Network</a:t>
            </a:r>
          </a:p>
          <a:p>
            <a:pPr marL="114300" indent="0">
              <a:buNone/>
            </a:pPr>
            <a:endParaRPr lang="en-US" dirty="0"/>
          </a:p>
        </p:txBody>
      </p:sp>
      <p:sp>
        <p:nvSpPr>
          <p:cNvPr id="7" name="Content Placeholder 6"/>
          <p:cNvSpPr>
            <a:spLocks noGrp="1"/>
          </p:cNvSpPr>
          <p:nvPr>
            <p:ph sz="half" idx="2"/>
          </p:nvPr>
        </p:nvSpPr>
        <p:spPr>
          <a:xfrm>
            <a:off x="4419600" y="2209800"/>
            <a:ext cx="3886200" cy="3916680"/>
          </a:xfrm>
        </p:spPr>
        <p:txBody>
          <a:bodyPr>
            <a:normAutofit fontScale="55000" lnSpcReduction="20000"/>
          </a:bodyPr>
          <a:lstStyle/>
          <a:p>
            <a:pPr marL="114300" indent="0">
              <a:buNone/>
            </a:pPr>
            <a:r>
              <a:rPr lang="en-US" dirty="0" smtClean="0"/>
              <a:t>●   </a:t>
            </a:r>
            <a:r>
              <a:rPr lang="en-US" dirty="0"/>
              <a:t>Parents of students with disabilities</a:t>
            </a:r>
          </a:p>
          <a:p>
            <a:pPr marL="114300" indent="0">
              <a:buNone/>
            </a:pPr>
            <a:r>
              <a:rPr lang="en-US" dirty="0"/>
              <a:t>●   Student enrolled in post-secondary </a:t>
            </a:r>
            <a:r>
              <a:rPr lang="en-US" dirty="0" smtClean="0"/>
              <a:t> education</a:t>
            </a:r>
            <a:endParaRPr lang="en-US" dirty="0"/>
          </a:p>
          <a:p>
            <a:pPr marL="114300" indent="0">
              <a:buNone/>
            </a:pPr>
            <a:r>
              <a:rPr lang="en-US" dirty="0"/>
              <a:t>●   Transition Specialist</a:t>
            </a:r>
          </a:p>
          <a:p>
            <a:pPr marL="114300" indent="0">
              <a:buNone/>
            </a:pPr>
            <a:r>
              <a:rPr lang="en-US" dirty="0"/>
              <a:t>●   ACCES State Rehabilitation Council</a:t>
            </a:r>
          </a:p>
          <a:p>
            <a:pPr marL="114300" indent="0">
              <a:buNone/>
            </a:pPr>
            <a:r>
              <a:rPr lang="en-US" dirty="0"/>
              <a:t>●   Independent Living Council</a:t>
            </a:r>
          </a:p>
          <a:p>
            <a:pPr marL="114300" indent="0">
              <a:buNone/>
            </a:pPr>
            <a:r>
              <a:rPr lang="en-US" dirty="0"/>
              <a:t>●   </a:t>
            </a:r>
            <a:r>
              <a:rPr lang="en-US" dirty="0" smtClean="0"/>
              <a:t>Disability Rights of New York</a:t>
            </a:r>
          </a:p>
          <a:p>
            <a:pPr marL="114300" indent="0">
              <a:buNone/>
            </a:pPr>
            <a:r>
              <a:rPr lang="en-US" dirty="0" smtClean="0"/>
              <a:t>●   </a:t>
            </a:r>
            <a:r>
              <a:rPr lang="en-US" dirty="0"/>
              <a:t>Learning Disability Association</a:t>
            </a:r>
          </a:p>
          <a:p>
            <a:pPr marL="114300" indent="0">
              <a:buNone/>
            </a:pPr>
            <a:r>
              <a:rPr lang="en-US" dirty="0"/>
              <a:t>●   NYS Office for People with Developmental </a:t>
            </a:r>
            <a:r>
              <a:rPr lang="en-US" dirty="0" smtClean="0"/>
              <a:t>	Disabilities (</a:t>
            </a:r>
            <a:r>
              <a:rPr lang="en-US" dirty="0"/>
              <a:t>OPWDD)</a:t>
            </a:r>
          </a:p>
          <a:p>
            <a:pPr marL="114300" indent="0">
              <a:buNone/>
            </a:pPr>
            <a:r>
              <a:rPr lang="en-US" dirty="0"/>
              <a:t>●   New York State Office of Mental Health </a:t>
            </a:r>
            <a:r>
              <a:rPr lang="en-US" dirty="0" smtClean="0"/>
              <a:t>	(</a:t>
            </a:r>
            <a:r>
              <a:rPr lang="en-US" dirty="0"/>
              <a:t>OMH</a:t>
            </a:r>
            <a:r>
              <a:rPr lang="en-US" dirty="0" smtClean="0"/>
              <a:t>)</a:t>
            </a:r>
          </a:p>
          <a:p>
            <a:pPr marL="114300" indent="0">
              <a:buNone/>
            </a:pPr>
            <a:r>
              <a:rPr lang="en-US" dirty="0"/>
              <a:t>● </a:t>
            </a:r>
            <a:r>
              <a:rPr lang="en-US" dirty="0" smtClean="0"/>
              <a:t> New York State Commission of the Blind</a:t>
            </a:r>
            <a:endParaRPr lang="en-US" dirty="0"/>
          </a:p>
          <a:p>
            <a:endParaRPr lang="en-US" dirty="0"/>
          </a:p>
        </p:txBody>
      </p:sp>
      <p:sp>
        <p:nvSpPr>
          <p:cNvPr id="4" name="Slide Number Placeholder 3"/>
          <p:cNvSpPr>
            <a:spLocks noGrp="1"/>
          </p:cNvSpPr>
          <p:nvPr>
            <p:ph type="sldNum" sz="quarter" idx="12"/>
          </p:nvPr>
        </p:nvSpPr>
        <p:spPr/>
        <p:txBody>
          <a:bodyPr/>
          <a:lstStyle/>
          <a:p>
            <a:fld id="{8AA3F306-6E9D-4DA2-902A-707D14577B72}" type="slidenum">
              <a:rPr lang="en-US" smtClean="0"/>
              <a:t>4</a:t>
            </a:fld>
            <a:endParaRPr lang="en-US" dirty="0"/>
          </a:p>
        </p:txBody>
      </p:sp>
    </p:spTree>
    <p:extLst>
      <p:ext uri="{BB962C8B-B14F-4D97-AF65-F5344CB8AC3E}">
        <p14:creationId xmlns:p14="http://schemas.microsoft.com/office/powerpoint/2010/main" val="37243950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Higher Education Numbers</a:t>
            </a:r>
            <a:br>
              <a:rPr lang="en-US" dirty="0" smtClean="0"/>
            </a:br>
            <a:r>
              <a:rPr lang="en-US" sz="1800" dirty="0" smtClean="0"/>
              <a:t>NYSED Office of information and Reporting Services , Leigh Mountain, PhD</a:t>
            </a:r>
            <a:br>
              <a:rPr lang="en-US" sz="1800" dirty="0" smtClean="0"/>
            </a:br>
            <a:r>
              <a:rPr lang="en-US" sz="1800" dirty="0" smtClean="0"/>
              <a:t>Total number of students with disabilities that reported in  NY for 2018  = 73,151</a:t>
            </a:r>
            <a:endParaRPr lang="en-US" sz="18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954920069"/>
              </p:ext>
            </p:extLst>
          </p:nvPr>
        </p:nvGraphicFramePr>
        <p:xfrm>
          <a:off x="457200" y="1600200"/>
          <a:ext cx="7620000"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fld id="{8AA3F306-6E9D-4DA2-902A-707D14577B72}" type="slidenum">
              <a:rPr lang="en-US" smtClean="0"/>
              <a:t>5</a:t>
            </a:fld>
            <a:endParaRPr lang="en-US" dirty="0"/>
          </a:p>
        </p:txBody>
      </p:sp>
    </p:spTree>
    <p:extLst>
      <p:ext uri="{BB962C8B-B14F-4D97-AF65-F5344CB8AC3E}">
        <p14:creationId xmlns:p14="http://schemas.microsoft.com/office/powerpoint/2010/main" val="6129842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143000"/>
          </a:xfrm>
        </p:spPr>
        <p:txBody>
          <a:bodyPr/>
          <a:lstStyle/>
          <a:p>
            <a:r>
              <a:rPr lang="en-US" sz="4400" dirty="0"/>
              <a:t>Advisory Council </a:t>
            </a:r>
            <a:r>
              <a:rPr lang="en-US" sz="4400" dirty="0" smtClean="0"/>
              <a:t>Sub </a:t>
            </a:r>
            <a:r>
              <a:rPr lang="en-US" sz="4400" dirty="0"/>
              <a:t>Committees</a:t>
            </a:r>
          </a:p>
        </p:txBody>
      </p:sp>
      <p:sp>
        <p:nvSpPr>
          <p:cNvPr id="3" name="Content Placeholder 2"/>
          <p:cNvSpPr>
            <a:spLocks noGrp="1"/>
          </p:cNvSpPr>
          <p:nvPr>
            <p:ph idx="1"/>
          </p:nvPr>
        </p:nvSpPr>
        <p:spPr/>
        <p:txBody>
          <a:bodyPr/>
          <a:lstStyle/>
          <a:p>
            <a:r>
              <a:rPr lang="en-US" dirty="0" smtClean="0"/>
              <a:t>Three Committees </a:t>
            </a:r>
            <a:r>
              <a:rPr lang="en-US" dirty="0"/>
              <a:t>were established: Fiscal, Legislative/Regulation, </a:t>
            </a:r>
            <a:r>
              <a:rPr lang="en-US" dirty="0" smtClean="0"/>
              <a:t> and Technical Assistance.</a:t>
            </a:r>
          </a:p>
          <a:p>
            <a:r>
              <a:rPr lang="en-US" dirty="0" smtClean="0"/>
              <a:t> </a:t>
            </a:r>
            <a:r>
              <a:rPr lang="en-US" dirty="0"/>
              <a:t>Data </a:t>
            </a:r>
            <a:r>
              <a:rPr lang="en-US" dirty="0" smtClean="0"/>
              <a:t>Collection is provided as needed for support</a:t>
            </a:r>
            <a:endParaRPr lang="en-US" dirty="0"/>
          </a:p>
          <a:p>
            <a:r>
              <a:rPr lang="en-US" dirty="0"/>
              <a:t>Each of the Committees meet throughout the year supported by SED staff.</a:t>
            </a:r>
          </a:p>
          <a:p>
            <a:r>
              <a:rPr lang="en-US" dirty="0"/>
              <a:t>Committees identified short term recommendations for improving access, participation in and completion of postsecondary pursuits for students with disabilities. </a:t>
            </a:r>
          </a:p>
          <a:p>
            <a:endParaRPr lang="en-US" dirty="0"/>
          </a:p>
        </p:txBody>
      </p:sp>
      <p:sp>
        <p:nvSpPr>
          <p:cNvPr id="4" name="Slide Number Placeholder 3"/>
          <p:cNvSpPr>
            <a:spLocks noGrp="1"/>
          </p:cNvSpPr>
          <p:nvPr>
            <p:ph type="sldNum" sz="quarter" idx="12"/>
          </p:nvPr>
        </p:nvSpPr>
        <p:spPr/>
        <p:txBody>
          <a:bodyPr/>
          <a:lstStyle/>
          <a:p>
            <a:fld id="{8AA3F306-6E9D-4DA2-902A-707D14577B72}" type="slidenum">
              <a:rPr lang="en-US" smtClean="0"/>
              <a:t>6</a:t>
            </a:fld>
            <a:endParaRPr lang="en-US" dirty="0"/>
          </a:p>
        </p:txBody>
      </p:sp>
    </p:spTree>
    <p:extLst>
      <p:ext uri="{BB962C8B-B14F-4D97-AF65-F5344CB8AC3E}">
        <p14:creationId xmlns:p14="http://schemas.microsoft.com/office/powerpoint/2010/main" val="9517518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 Committee Initiatives -Transition</a:t>
            </a:r>
            <a:endParaRPr lang="en-US" dirty="0"/>
          </a:p>
        </p:txBody>
      </p:sp>
      <p:sp>
        <p:nvSpPr>
          <p:cNvPr id="3" name="Content Placeholder 2"/>
          <p:cNvSpPr>
            <a:spLocks noGrp="1"/>
          </p:cNvSpPr>
          <p:nvPr>
            <p:ph idx="1"/>
          </p:nvPr>
        </p:nvSpPr>
        <p:spPr/>
        <p:txBody>
          <a:bodyPr>
            <a:normAutofit lnSpcReduction="10000"/>
          </a:bodyPr>
          <a:lstStyle/>
          <a:p>
            <a:r>
              <a:rPr lang="en-US" b="1" dirty="0" smtClean="0"/>
              <a:t>Legislative/Regulation Committee:  </a:t>
            </a:r>
            <a:r>
              <a:rPr lang="en-US" dirty="0" smtClean="0"/>
              <a:t>Continuing to work with NYSED to transform Reader’s aid funding to include print disability and potential to request more funds in the future</a:t>
            </a:r>
            <a:endParaRPr lang="en-US" b="1" dirty="0" smtClean="0"/>
          </a:p>
          <a:p>
            <a:r>
              <a:rPr lang="en-US" b="1" dirty="0" smtClean="0"/>
              <a:t>Technical Assistance Committee:</a:t>
            </a:r>
            <a:r>
              <a:rPr lang="en-US" dirty="0" smtClean="0"/>
              <a:t> Creation of best practices of Higher Education information dissemination; They have worked with NYSED to create a section on a website for approved resources. </a:t>
            </a:r>
            <a:r>
              <a:rPr lang="en-US" dirty="0"/>
              <a:t>Source website: </a:t>
            </a:r>
            <a:r>
              <a:rPr lang="en-US" u="sng" dirty="0">
                <a:hlinkClick r:id="rId3"/>
              </a:rPr>
              <a:t>https://www.transitionsource.org/</a:t>
            </a:r>
            <a:r>
              <a:rPr lang="en-US" dirty="0"/>
              <a:t> </a:t>
            </a:r>
            <a:r>
              <a:rPr lang="en-US" dirty="0" smtClean="0"/>
              <a:t> Met to provide suggestions on how to include higher education </a:t>
            </a:r>
          </a:p>
          <a:p>
            <a:r>
              <a:rPr lang="en-US" b="1" dirty="0" smtClean="0"/>
              <a:t>Fiscal </a:t>
            </a:r>
            <a:r>
              <a:rPr lang="en-US" b="1" dirty="0"/>
              <a:t>Committee: </a:t>
            </a:r>
            <a:r>
              <a:rPr lang="en-US" dirty="0"/>
              <a:t>Currently working on Enhancing Services for students with disabilities in Higher Education with Budget appropriations currently included in NYSED’s budget for 2019.  February 11</a:t>
            </a:r>
            <a:r>
              <a:rPr lang="en-US" baseline="30000" dirty="0"/>
              <a:t>th</a:t>
            </a:r>
            <a:r>
              <a:rPr lang="en-US" dirty="0"/>
              <a:t> 2019 Rally/Empowerment Day in Albany with Press release has been coordinated through Active Students with disabilities’ legislative groups in NY.</a:t>
            </a:r>
          </a:p>
          <a:p>
            <a:endParaRPr lang="en-US" dirty="0"/>
          </a:p>
        </p:txBody>
      </p:sp>
      <p:sp>
        <p:nvSpPr>
          <p:cNvPr id="4" name="Slide Number Placeholder 3"/>
          <p:cNvSpPr>
            <a:spLocks noGrp="1"/>
          </p:cNvSpPr>
          <p:nvPr>
            <p:ph type="sldNum" sz="quarter" idx="12"/>
          </p:nvPr>
        </p:nvSpPr>
        <p:spPr/>
        <p:txBody>
          <a:bodyPr/>
          <a:lstStyle/>
          <a:p>
            <a:fld id="{8AA3F306-6E9D-4DA2-902A-707D14577B72}" type="slidenum">
              <a:rPr lang="en-US" smtClean="0"/>
              <a:t>7</a:t>
            </a:fld>
            <a:endParaRPr lang="en-US" dirty="0"/>
          </a:p>
        </p:txBody>
      </p:sp>
    </p:spTree>
    <p:extLst>
      <p:ext uri="{BB962C8B-B14F-4D97-AF65-F5344CB8AC3E}">
        <p14:creationId xmlns:p14="http://schemas.microsoft.com/office/powerpoint/2010/main" val="7626538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February </a:t>
            </a:r>
            <a:r>
              <a:rPr lang="en-US" dirty="0" smtClean="0"/>
              <a:t>11</a:t>
            </a:r>
            <a:r>
              <a:rPr lang="en-US" baseline="30000" dirty="0" smtClean="0"/>
              <a:t>th</a:t>
            </a:r>
            <a:endParaRPr lang="en-US" dirty="0"/>
          </a:p>
        </p:txBody>
      </p:sp>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57200" y="1676400"/>
            <a:ext cx="2641600" cy="1981200"/>
          </a:xfrm>
        </p:spPr>
      </p:pic>
      <p:sp>
        <p:nvSpPr>
          <p:cNvPr id="4" name="Slide Number Placeholder 3"/>
          <p:cNvSpPr>
            <a:spLocks noGrp="1"/>
          </p:cNvSpPr>
          <p:nvPr>
            <p:ph type="sldNum" sz="quarter" idx="12"/>
          </p:nvPr>
        </p:nvSpPr>
        <p:spPr/>
        <p:txBody>
          <a:bodyPr/>
          <a:lstStyle/>
          <a:p>
            <a:fld id="{8AA3F306-6E9D-4DA2-902A-707D14577B72}" type="slidenum">
              <a:rPr lang="en-US" smtClean="0"/>
              <a:t>8</a:t>
            </a:fld>
            <a:endParaRPr lang="en-US" dirty="0"/>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33800" y="1676400"/>
            <a:ext cx="4038600" cy="4038600"/>
          </a:xfrm>
          <a:prstGeom prst="rect">
            <a:avLst/>
          </a:prstGeom>
        </p:spPr>
      </p:pic>
      <p:sp>
        <p:nvSpPr>
          <p:cNvPr id="3" name="Rectangle 2"/>
          <p:cNvSpPr/>
          <p:nvPr/>
        </p:nvSpPr>
        <p:spPr>
          <a:xfrm>
            <a:off x="812800" y="5398869"/>
            <a:ext cx="6959600" cy="369332"/>
          </a:xfrm>
          <a:prstGeom prst="rect">
            <a:avLst/>
          </a:prstGeom>
        </p:spPr>
        <p:txBody>
          <a:bodyPr wrap="square">
            <a:spAutoFit/>
          </a:bodyPr>
          <a:lstStyle/>
          <a:p>
            <a:r>
              <a:rPr lang="en-US" dirty="0" smtClean="0">
                <a:hlinkClick r:id="rId5"/>
              </a:rPr>
              <a:t>Picture collage</a:t>
            </a:r>
            <a:endParaRPr lang="en-US" dirty="0"/>
          </a:p>
        </p:txBody>
      </p:sp>
      <p:sp>
        <p:nvSpPr>
          <p:cNvPr id="7" name="Rectangle 6"/>
          <p:cNvSpPr/>
          <p:nvPr/>
        </p:nvSpPr>
        <p:spPr>
          <a:xfrm>
            <a:off x="812800" y="5860534"/>
            <a:ext cx="4572000" cy="369332"/>
          </a:xfrm>
          <a:prstGeom prst="rect">
            <a:avLst/>
          </a:prstGeom>
        </p:spPr>
        <p:txBody>
          <a:bodyPr>
            <a:spAutoFit/>
          </a:bodyPr>
          <a:lstStyle/>
          <a:p>
            <a:r>
              <a:rPr lang="en-US" dirty="0" smtClean="0">
                <a:hlinkClick r:id="rId6"/>
              </a:rPr>
              <a:t>Assembly Member- Harvey Epstein</a:t>
            </a:r>
            <a:endParaRPr lang="en-US" dirty="0"/>
          </a:p>
        </p:txBody>
      </p:sp>
    </p:spTree>
    <p:extLst>
      <p:ext uri="{BB962C8B-B14F-4D97-AF65-F5344CB8AC3E}">
        <p14:creationId xmlns:p14="http://schemas.microsoft.com/office/powerpoint/2010/main" val="12942155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Enhancing Services &amp; Supports for Students with Disabilities in College - Timeline</a:t>
            </a:r>
            <a:endParaRPr lang="en-US" sz="3200" dirty="0"/>
          </a:p>
        </p:txBody>
      </p:sp>
      <p:sp>
        <p:nvSpPr>
          <p:cNvPr id="3" name="Content Placeholder 2"/>
          <p:cNvSpPr>
            <a:spLocks noGrp="1"/>
          </p:cNvSpPr>
          <p:nvPr>
            <p:ph idx="1"/>
          </p:nvPr>
        </p:nvSpPr>
        <p:spPr/>
        <p:txBody>
          <a:bodyPr>
            <a:normAutofit lnSpcReduction="10000"/>
          </a:bodyPr>
          <a:lstStyle/>
          <a:p>
            <a:pPr lvl="0"/>
            <a:r>
              <a:rPr lang="en-US" dirty="0"/>
              <a:t>July- </a:t>
            </a:r>
            <a:r>
              <a:rPr lang="en-US" dirty="0" smtClean="0"/>
              <a:t>December: </a:t>
            </a:r>
            <a:r>
              <a:rPr lang="en-US" dirty="0"/>
              <a:t>Coordinated legislative </a:t>
            </a:r>
            <a:r>
              <a:rPr lang="en-US" dirty="0" smtClean="0"/>
              <a:t>district office visits, focusing </a:t>
            </a:r>
            <a:r>
              <a:rPr lang="en-US" dirty="0"/>
              <a:t>mostly on members of the majority in both houses, particularly current members of Higher Ed, Assembly Ways &amp; Means and Senate </a:t>
            </a:r>
            <a:r>
              <a:rPr lang="en-US" dirty="0" smtClean="0"/>
              <a:t>Finance</a:t>
            </a:r>
            <a:r>
              <a:rPr lang="en-US" dirty="0"/>
              <a:t> </a:t>
            </a:r>
          </a:p>
          <a:p>
            <a:pPr lvl="0"/>
            <a:r>
              <a:rPr lang="en-US" dirty="0" smtClean="0"/>
              <a:t>Everyone </a:t>
            </a:r>
            <a:r>
              <a:rPr lang="en-US" dirty="0"/>
              <a:t>should be providing the same message (i.e. </a:t>
            </a:r>
            <a:r>
              <a:rPr lang="en-US" dirty="0" smtClean="0"/>
              <a:t>“the ask”). </a:t>
            </a:r>
            <a:r>
              <a:rPr lang="en-US" dirty="0"/>
              <a:t>Materials should be </a:t>
            </a:r>
            <a:r>
              <a:rPr lang="en-US" dirty="0" smtClean="0"/>
              <a:t>generally consistent</a:t>
            </a:r>
            <a:endParaRPr lang="en-US" dirty="0"/>
          </a:p>
          <a:p>
            <a:pPr lvl="0"/>
            <a:r>
              <a:rPr lang="en-US" dirty="0" smtClean="0"/>
              <a:t>Events </a:t>
            </a:r>
            <a:r>
              <a:rPr lang="en-US" dirty="0"/>
              <a:t>(campus and regional), including: NYC </a:t>
            </a:r>
            <a:r>
              <a:rPr lang="en-US" dirty="0" smtClean="0"/>
              <a:t>Disability Pride Parade </a:t>
            </a:r>
            <a:r>
              <a:rPr lang="en-US" dirty="0"/>
              <a:t>(July 14), and ADA anniversary </a:t>
            </a:r>
            <a:r>
              <a:rPr lang="en-US" dirty="0" smtClean="0"/>
              <a:t>events (e.g. Queens College, July </a:t>
            </a:r>
            <a:r>
              <a:rPr lang="en-US" dirty="0"/>
              <a:t>25</a:t>
            </a:r>
            <a:r>
              <a:rPr lang="en-US" dirty="0" smtClean="0"/>
              <a:t>), NDEAM October events</a:t>
            </a:r>
          </a:p>
          <a:p>
            <a:r>
              <a:rPr lang="en-US" dirty="0"/>
              <a:t>July- </a:t>
            </a:r>
            <a:r>
              <a:rPr lang="en-US" dirty="0" smtClean="0"/>
              <a:t>August </a:t>
            </a:r>
            <a:r>
              <a:rPr lang="en-US" dirty="0"/>
              <a:t>If we have an </a:t>
            </a:r>
            <a:r>
              <a:rPr lang="en-US" dirty="0" smtClean="0"/>
              <a:t>“in” </a:t>
            </a:r>
            <a:r>
              <a:rPr lang="en-US" dirty="0"/>
              <a:t>with the </a:t>
            </a:r>
            <a:r>
              <a:rPr lang="en-US" dirty="0" smtClean="0"/>
              <a:t>Governor's Office</a:t>
            </a:r>
            <a:r>
              <a:rPr lang="en-US" dirty="0"/>
              <a:t>, this would be the ideal time to contact them. We must assume that most decisions about the Executive </a:t>
            </a:r>
            <a:r>
              <a:rPr lang="en-US" dirty="0" smtClean="0"/>
              <a:t>Budget </a:t>
            </a:r>
            <a:r>
              <a:rPr lang="en-US" dirty="0"/>
              <a:t>request will be finalized by </a:t>
            </a:r>
            <a:r>
              <a:rPr lang="en-US" dirty="0" smtClean="0"/>
              <a:t>mid-Fall; Ideally this would emerge as a “Governor’s initiative”</a:t>
            </a:r>
            <a:endParaRPr lang="en-US" dirty="0"/>
          </a:p>
          <a:p>
            <a:pPr lvl="0"/>
            <a:endParaRPr lang="en-US" dirty="0"/>
          </a:p>
          <a:p>
            <a:endParaRPr lang="en-US" dirty="0"/>
          </a:p>
        </p:txBody>
      </p:sp>
      <p:sp>
        <p:nvSpPr>
          <p:cNvPr id="4" name="Slide Number Placeholder 3"/>
          <p:cNvSpPr>
            <a:spLocks noGrp="1"/>
          </p:cNvSpPr>
          <p:nvPr>
            <p:ph type="sldNum" sz="quarter" idx="12"/>
          </p:nvPr>
        </p:nvSpPr>
        <p:spPr/>
        <p:txBody>
          <a:bodyPr/>
          <a:lstStyle/>
          <a:p>
            <a:fld id="{8AA3F306-6E9D-4DA2-902A-707D14577B72}" type="slidenum">
              <a:rPr lang="en-US" smtClean="0"/>
              <a:t>9</a:t>
            </a:fld>
            <a:endParaRPr lang="en-US" dirty="0"/>
          </a:p>
        </p:txBody>
      </p:sp>
    </p:spTree>
    <p:extLst>
      <p:ext uri="{BB962C8B-B14F-4D97-AF65-F5344CB8AC3E}">
        <p14:creationId xmlns:p14="http://schemas.microsoft.com/office/powerpoint/2010/main" val="11878900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907</TotalTime>
  <Words>1564</Words>
  <Application>Microsoft Office PowerPoint</Application>
  <PresentationFormat>On-screen Show (4:3)</PresentationFormat>
  <Paragraphs>143</Paragraphs>
  <Slides>14</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Cambria</vt:lpstr>
      <vt:lpstr>Adjacency</vt:lpstr>
      <vt:lpstr>Advisory Council on Post Secondary Education For Students with Disabilities </vt:lpstr>
      <vt:lpstr>Advisory Council on Higher Education for Students with Disabilities</vt:lpstr>
      <vt:lpstr>Purpose &amp; Goal</vt:lpstr>
      <vt:lpstr>Council Membership  The Council membership consists  of: </vt:lpstr>
      <vt:lpstr>Higher Education Numbers NYSED Office of information and Reporting Services , Leigh Mountain, PhD Total number of students with disabilities that reported in  NY for 2018  = 73,151</vt:lpstr>
      <vt:lpstr>Advisory Council Sub Committees</vt:lpstr>
      <vt:lpstr>Sub Committee Initiatives -Transition</vt:lpstr>
      <vt:lpstr>February 11th</vt:lpstr>
      <vt:lpstr>Enhancing Services &amp; Supports for Students with Disabilities in College - Timeline</vt:lpstr>
      <vt:lpstr>Enhancing Services &amp; Supports for Students with Disabilities in College - Timeline</vt:lpstr>
      <vt:lpstr>Advisory Council Successes</vt:lpstr>
      <vt:lpstr>ACCES-VR</vt:lpstr>
      <vt:lpstr>Key Issues and Challenges for Advisory Council’s future</vt:lpstr>
      <vt:lpstr>More Questions</vt:lpstr>
    </vt:vector>
  </TitlesOfParts>
  <Company>NYSED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Dora Lee Stanley</dc:creator>
  <cp:lastModifiedBy>Windows User</cp:lastModifiedBy>
  <cp:revision>123</cp:revision>
  <cp:lastPrinted>2014-10-17T15:11:46Z</cp:lastPrinted>
  <dcterms:created xsi:type="dcterms:W3CDTF">2014-09-26T17:42:49Z</dcterms:created>
  <dcterms:modified xsi:type="dcterms:W3CDTF">2019-06-21T13:48:37Z</dcterms:modified>
</cp:coreProperties>
</file>